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Lst>
  <p:sldSz cx="12192000" cy="6858000"/>
  <p:notesSz cx="6858000" cy="9144000"/>
  <p:embeddedFontLst>
    <p:embeddedFont>
      <p:font typeface="Century Gothic" panose="020B0502020202020204"/>
      <p:regular r:id="rId57"/>
    </p:embeddedFont>
    <p:embeddedFont>
      <p:font typeface="Garamond" panose="02020404030301010803"/>
      <p:regular r:id="rId58"/>
    </p:embeddedFont>
    <p:embeddedFont>
      <p:font typeface="Calibri" panose="020F0502020204030204"/>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A6FCC77-8419-4B74-A9A0-464BCDC249B1}" styleName="Table_0">
    <a:wholeTbl>
      <a:tcTxStyle>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Style>
        <a:tcBdr/>
        <a:fill>
          <a:solidFill>
            <a:srgbClr val="CBE2F5"/>
          </a:solidFill>
        </a:fill>
      </a:tcStyle>
    </a:band1H>
    <a:band2H>
      <a:tcStyle>
        <a:tcBdr/>
      </a:tcStyle>
    </a:band2H>
    <a:band1V>
      <a:tcStyle>
        <a:tcBdr/>
        <a:fill>
          <a:solidFill>
            <a:srgbClr val="CBE2F5"/>
          </a:solidFill>
        </a:fill>
      </a:tcStyle>
    </a:band1V>
    <a:band2V>
      <a:tcStyle>
        <a:tcBdr/>
      </a:tcStyle>
    </a:band2V>
    <a:lastCol>
      <a:tcTxStyle b="on">
        <a:font>
          <a:latin typeface="Century Gothic"/>
          <a:ea typeface="Century Gothic"/>
          <a:cs typeface="Century Gothic"/>
        </a:font>
        <a:schemeClr val="lt1"/>
      </a:tcTxStyle>
      <a:tcStyle>
        <a:tcBdr/>
        <a:fill>
          <a:solidFill>
            <a:schemeClr val="accent1"/>
          </a:solidFill>
        </a:fill>
      </a:tcStyle>
    </a:lastCol>
    <a:firstCol>
      <a:tcTxStyle b="on">
        <a:font>
          <a:latin typeface="Century Gothic"/>
          <a:ea typeface="Century Gothic"/>
          <a:cs typeface="Century Gothic"/>
        </a:font>
        <a:schemeClr val="lt1"/>
      </a:tcTxStyle>
      <a:tcStyle>
        <a:tcBdr/>
        <a:fill>
          <a:solidFill>
            <a:schemeClr val="accent1"/>
          </a:solidFill>
        </a:fill>
      </a:tcStyle>
    </a:firstCol>
    <a:lastRow>
      <a:tcTxStyle b="on">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4" name="Google Shape;104;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p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7" name="Google Shape;197;p1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p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4" name="Google Shape;204;p1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p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0" name="Google Shape;210;p1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6" name="Google Shape;216;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p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3" name="Google Shape;223;p1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p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9" name="Google Shape;229;p1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p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5" name="Google Shape;235;p1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p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1" name="Google Shape;241;p1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p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8" name="Google Shape;248;p1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p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4" name="Google Shape;254;p1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0" name="Google Shape;110;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p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1" name="Google Shape;261;p2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 name="Shape 266"/>
        <p:cNvGrpSpPr/>
        <p:nvPr/>
      </p:nvGrpSpPr>
      <p:grpSpPr>
        <a:xfrm>
          <a:off x="0" y="0"/>
          <a:ext cx="0" cy="0"/>
          <a:chOff x="0" y="0"/>
          <a:chExt cx="0" cy="0"/>
        </a:xfrm>
      </p:grpSpPr>
      <p:sp>
        <p:nvSpPr>
          <p:cNvPr id="267" name="Google Shape;267;p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8" name="Google Shape;268;p2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5" name="Google Shape;275;p2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p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1" name="Google Shape;281;p2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p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7" name="Google Shape;287;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p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3" name="Google Shape;293;p2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22c356d8869_0_3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c356d8869_0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22c356d8869_0_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2c356d8869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g22c356d8869_0_4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2c356d8869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22c356d8869_0_5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2c356d8869_0_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6" name="Google Shape;116;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22c356d8869_0_5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2c356d8869_0_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22c356d8869_0_6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2c356d8869_0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 name="Shape 346"/>
        <p:cNvGrpSpPr/>
        <p:nvPr/>
      </p:nvGrpSpPr>
      <p:grpSpPr>
        <a:xfrm>
          <a:off x="0" y="0"/>
          <a:ext cx="0" cy="0"/>
          <a:chOff x="0" y="0"/>
          <a:chExt cx="0" cy="0"/>
        </a:xfrm>
      </p:grpSpPr>
      <p:sp>
        <p:nvSpPr>
          <p:cNvPr id="347" name="Google Shape;347;g22c356d8869_0_1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2c356d8869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22c356d8869_0_7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2c356d8869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 name="Shape 364"/>
        <p:cNvGrpSpPr/>
        <p:nvPr/>
      </p:nvGrpSpPr>
      <p:grpSpPr>
        <a:xfrm>
          <a:off x="0" y="0"/>
          <a:ext cx="0" cy="0"/>
          <a:chOff x="0" y="0"/>
          <a:chExt cx="0" cy="0"/>
        </a:xfrm>
      </p:grpSpPr>
      <p:sp>
        <p:nvSpPr>
          <p:cNvPr id="365" name="Google Shape;365;g22c356d8869_0_8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2c356d8869_0_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 name="Shape 373"/>
        <p:cNvGrpSpPr/>
        <p:nvPr/>
      </p:nvGrpSpPr>
      <p:grpSpPr>
        <a:xfrm>
          <a:off x="0" y="0"/>
          <a:ext cx="0" cy="0"/>
          <a:chOff x="0" y="0"/>
          <a:chExt cx="0" cy="0"/>
        </a:xfrm>
      </p:grpSpPr>
      <p:sp>
        <p:nvSpPr>
          <p:cNvPr id="374" name="Google Shape;374;g22c356d8869_0_10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2c356d8869_0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Google Shape;383;g22c356d8869_0_11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2c356d8869_0_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22c356d8869_0_12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2c356d8869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8" name="Shape 398"/>
        <p:cNvGrpSpPr/>
        <p:nvPr/>
      </p:nvGrpSpPr>
      <p:grpSpPr>
        <a:xfrm>
          <a:off x="0" y="0"/>
          <a:ext cx="0" cy="0"/>
          <a:chOff x="0" y="0"/>
          <a:chExt cx="0" cy="0"/>
        </a:xfrm>
      </p:grpSpPr>
      <p:sp>
        <p:nvSpPr>
          <p:cNvPr id="399" name="Google Shape;399;g22c356d8869_0_12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2c356d8869_0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p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06" name="Google Shape;406;p2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22c356d8869_0_13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2c356d8869_0_1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22cb6873e75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2cb6873e7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22c356d8869_0_14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2c356d8869_0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22cb6873e75_0_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2cb6873e75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p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1" name="Google Shape;441;p2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7" name="Shape 447"/>
        <p:cNvGrpSpPr/>
        <p:nvPr/>
      </p:nvGrpSpPr>
      <p:grpSpPr>
        <a:xfrm>
          <a:off x="0" y="0"/>
          <a:ext cx="0" cy="0"/>
          <a:chOff x="0" y="0"/>
          <a:chExt cx="0" cy="0"/>
        </a:xfrm>
      </p:grpSpPr>
      <p:sp>
        <p:nvSpPr>
          <p:cNvPr id="448" name="Google Shape;448;p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9" name="Google Shape;449;p2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p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56" name="Google Shape;456;p2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0" name="Shape 460"/>
        <p:cNvGrpSpPr/>
        <p:nvPr/>
      </p:nvGrpSpPr>
      <p:grpSpPr>
        <a:xfrm>
          <a:off x="0" y="0"/>
          <a:ext cx="0" cy="0"/>
          <a:chOff x="0" y="0"/>
          <a:chExt cx="0" cy="0"/>
        </a:xfrm>
      </p:grpSpPr>
      <p:sp>
        <p:nvSpPr>
          <p:cNvPr id="461" name="Google Shape;461;p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62" name="Google Shape;462;p3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6" name="Shape 466"/>
        <p:cNvGrpSpPr/>
        <p:nvPr/>
      </p:nvGrpSpPr>
      <p:grpSpPr>
        <a:xfrm>
          <a:off x="0" y="0"/>
          <a:ext cx="0" cy="0"/>
          <a:chOff x="0" y="0"/>
          <a:chExt cx="0" cy="0"/>
        </a:xfrm>
      </p:grpSpPr>
      <p:sp>
        <p:nvSpPr>
          <p:cNvPr id="467" name="Google Shape;467;p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68" name="Google Shape;468;p3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2" name="Shape 472"/>
        <p:cNvGrpSpPr/>
        <p:nvPr/>
      </p:nvGrpSpPr>
      <p:grpSpPr>
        <a:xfrm>
          <a:off x="0" y="0"/>
          <a:ext cx="0" cy="0"/>
          <a:chOff x="0" y="0"/>
          <a:chExt cx="0" cy="0"/>
        </a:xfrm>
      </p:grpSpPr>
      <p:sp>
        <p:nvSpPr>
          <p:cNvPr id="473" name="Google Shape;473;p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74" name="Google Shape;474;p3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6" name="Google Shape;136;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8" name="Shape 478"/>
        <p:cNvGrpSpPr/>
        <p:nvPr/>
      </p:nvGrpSpPr>
      <p:grpSpPr>
        <a:xfrm>
          <a:off x="0" y="0"/>
          <a:ext cx="0" cy="0"/>
          <a:chOff x="0" y="0"/>
          <a:chExt cx="0" cy="0"/>
        </a:xfrm>
      </p:grpSpPr>
      <p:sp>
        <p:nvSpPr>
          <p:cNvPr id="479" name="Google Shape;479;p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80" name="Google Shape;480;p3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3" name="Google Shape;163;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7" name="Google Shape;177;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4" name="Google Shape;184;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0" name="Google Shape;190;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bg>
      <p:bgPr>
        <a:gradFill>
          <a:gsLst>
            <a:gs pos="0">
              <a:srgbClr val="E1DBC9"/>
            </a:gs>
            <a:gs pos="77000">
              <a:srgbClr val="C8C1B0"/>
            </a:gs>
            <a:gs pos="100000">
              <a:srgbClr val="C0BAAA"/>
            </a:gs>
          </a:gsLst>
          <a:lin ang="5400000" scaled="0"/>
        </a:gradFill>
        <a:effectLst/>
      </p:bgPr>
    </p:bg>
    <p:spTree>
      <p:nvGrpSpPr>
        <p:cNvPr id="12" name="Shape 12"/>
        <p:cNvGrpSpPr/>
        <p:nvPr/>
      </p:nvGrpSpPr>
      <p:grpSpPr>
        <a:xfrm>
          <a:off x="0" y="0"/>
          <a:ext cx="0" cy="0"/>
          <a:chOff x="0" y="0"/>
          <a:chExt cx="0" cy="0"/>
        </a:xfrm>
      </p:grpSpPr>
      <p:sp>
        <p:nvSpPr>
          <p:cNvPr id="13" name="Google Shape;13;p2"/>
          <p:cNvSpPr/>
          <p:nvPr/>
        </p:nvSpPr>
        <p:spPr>
          <a:xfrm>
            <a:off x="0" y="0"/>
            <a:ext cx="12192000" cy="6858000"/>
          </a:xfrm>
          <a:prstGeom prst="rect">
            <a:avLst/>
          </a:prstGeom>
          <a:blipFill rotWithShape="1">
            <a:blip r:embed="rId2">
              <a:alphaModFix amt="45000"/>
            </a:blip>
            <a:tile tx="-44450" ty="3810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5135880" y="1267730"/>
            <a:ext cx="1920240" cy="73152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 name="Google Shape;17;p2"/>
          <p:cNvGrpSpPr/>
          <p:nvPr/>
        </p:nvGrpSpPr>
        <p:grpSpPr>
          <a:xfrm>
            <a:off x="5250180" y="1267730"/>
            <a:ext cx="1691640" cy="645295"/>
            <a:chOff x="5318306" y="1386268"/>
            <a:chExt cx="1567331" cy="645295"/>
          </a:xfrm>
        </p:grpSpPr>
        <p:cxnSp>
          <p:nvCxnSpPr>
            <p:cNvPr id="18" name="Google Shape;18;p2"/>
            <p:cNvCxnSpPr/>
            <p:nvPr/>
          </p:nvCxnSpPr>
          <p:spPr>
            <a:xfrm>
              <a:off x="5318306"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19" name="Google Shape;19;p2"/>
            <p:cNvCxnSpPr/>
            <p:nvPr/>
          </p:nvCxnSpPr>
          <p:spPr>
            <a:xfrm>
              <a:off x="6885637"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20" name="Google Shape;20;p2"/>
            <p:cNvCxnSpPr/>
            <p:nvPr/>
          </p:nvCxnSpPr>
          <p:spPr>
            <a:xfrm>
              <a:off x="5318306" y="2031563"/>
              <a:ext cx="1567331" cy="0"/>
            </a:xfrm>
            <a:prstGeom prst="straightConnector1">
              <a:avLst/>
            </a:prstGeom>
            <a:solidFill>
              <a:srgbClr val="262626"/>
            </a:solidFill>
            <a:ln w="9525" cap="flat" cmpd="sng">
              <a:solidFill>
                <a:schemeClr val="dk1"/>
              </a:solidFill>
              <a:prstDash val="solid"/>
              <a:miter lim="800000"/>
              <a:headEnd type="none" w="sm" len="sm"/>
              <a:tailEnd type="none" w="sm" len="sm"/>
            </a:ln>
          </p:spPr>
        </p:cxnSp>
      </p:grpSp>
      <p:sp>
        <p:nvSpPr>
          <p:cNvPr id="21" name="Google Shape;21;p2"/>
          <p:cNvSpPr txBox="1"/>
          <p:nvPr>
            <p:ph type="ctrTitle"/>
          </p:nvPr>
        </p:nvSpPr>
        <p:spPr>
          <a:xfrm>
            <a:off x="1561708" y="2091263"/>
            <a:ext cx="9068586" cy="2590800"/>
          </a:xfrm>
          <a:prstGeom prst="rect">
            <a:avLst/>
          </a:prstGeom>
          <a:noFill/>
          <a:ln>
            <a:noFill/>
          </a:ln>
        </p:spPr>
        <p:txBody>
          <a:bodyPr spcFirstLastPara="1" wrap="square" lIns="91425" tIns="45700" rIns="91425" bIns="45700" anchor="ctr" anchorCtr="0">
            <a:noAutofit/>
          </a:bodyPr>
          <a:lstStyle>
            <a:lvl1pPr lvl="0" algn="ctr">
              <a:lnSpc>
                <a:spcPct val="83000"/>
              </a:lnSpc>
              <a:spcBef>
                <a:spcPts val="0"/>
              </a:spcBef>
              <a:spcAft>
                <a:spcPts val="0"/>
              </a:spcAft>
              <a:buClr>
                <a:srgbClr val="262626"/>
              </a:buClr>
              <a:buSzPts val="7200"/>
              <a:buFont typeface="Century Gothic" panose="020B0502020202020204"/>
              <a:buNone/>
              <a:defRPr sz="7200" b="0" cap="none">
                <a:solidFill>
                  <a:srgbClr val="262626"/>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type="subTitle" idx="1"/>
          </p:nvPr>
        </p:nvSpPr>
        <p:spPr>
          <a:xfrm>
            <a:off x="1562100" y="4682062"/>
            <a:ext cx="9070848" cy="45720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3" name="Google Shape;23;p2"/>
          <p:cNvSpPr txBox="1"/>
          <p:nvPr>
            <p:ph type="dt" idx="10"/>
          </p:nvPr>
        </p:nvSpPr>
        <p:spPr>
          <a:xfrm>
            <a:off x="5318760" y="1341255"/>
            <a:ext cx="1554480" cy="52721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type="ftr" idx="11"/>
          </p:nvPr>
        </p:nvSpPr>
        <p:spPr>
          <a:xfrm>
            <a:off x="1453896" y="5211060"/>
            <a:ext cx="5905500"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type="sldNum" idx="12"/>
          </p:nvPr>
        </p:nvSpPr>
        <p:spPr>
          <a:xfrm>
            <a:off x="8606919" y="5212080"/>
            <a:ext cx="2111881"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0" lvl="1"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0" lvl="2"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0" lvl="3"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0" lvl="4"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0" lvl="5"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0" lvl="6"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0" lvl="7"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0" lvl="8"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90" name="Shape 90"/>
        <p:cNvGrpSpPr/>
        <p:nvPr/>
      </p:nvGrpSpPr>
      <p:grpSpPr>
        <a:xfrm>
          <a:off x="0" y="0"/>
          <a:ext cx="0" cy="0"/>
          <a:chOff x="0" y="0"/>
          <a:chExt cx="0" cy="0"/>
        </a:xfrm>
      </p:grpSpPr>
      <p:sp>
        <p:nvSpPr>
          <p:cNvPr id="91" name="Google Shape;91;p1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1"/>
          <p:cNvSpPr txBox="1"/>
          <p:nvPr>
            <p:ph type="body" idx="1"/>
          </p:nvPr>
        </p:nvSpPr>
        <p:spPr>
          <a:xfrm rot="5400000">
            <a:off x="4130040" y="-960120"/>
            <a:ext cx="3931920" cy="10058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p:txBody>
      </p:sp>
      <p:sp>
        <p:nvSpPr>
          <p:cNvPr id="93" name="Google Shape;93;p11"/>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96" name="Shape 96"/>
        <p:cNvGrpSpPr/>
        <p:nvPr/>
      </p:nvGrpSpPr>
      <p:grpSpPr>
        <a:xfrm>
          <a:off x="0" y="0"/>
          <a:ext cx="0" cy="0"/>
          <a:chOff x="0" y="0"/>
          <a:chExt cx="0" cy="0"/>
        </a:xfrm>
      </p:grpSpPr>
      <p:sp>
        <p:nvSpPr>
          <p:cNvPr id="97" name="Google Shape;97;p12"/>
          <p:cNvSpPr txBox="1"/>
          <p:nvPr>
            <p:ph type="title"/>
          </p:nvPr>
        </p:nvSpPr>
        <p:spPr>
          <a:xfrm rot="5400000">
            <a:off x="7543800" y="2209800"/>
            <a:ext cx="5257800" cy="2362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2"/>
          <p:cNvSpPr txBox="1"/>
          <p:nvPr>
            <p:ph type="body" idx="1"/>
          </p:nvPr>
        </p:nvSpPr>
        <p:spPr>
          <a:xfrm rot="5400000">
            <a:off x="2247900" y="-647700"/>
            <a:ext cx="5257800" cy="80772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p:txBody>
      </p:sp>
      <p:sp>
        <p:nvSpPr>
          <p:cNvPr id="99" name="Google Shape;99;p12"/>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p:txBody>
      </p:sp>
      <p:sp>
        <p:nvSpPr>
          <p:cNvPr id="29" name="Google Shape;29;p3"/>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bg>
      <p:bgPr>
        <a:gradFill>
          <a:gsLst>
            <a:gs pos="0">
              <a:srgbClr val="E1DBC9"/>
            </a:gs>
            <a:gs pos="77000">
              <a:srgbClr val="C8C1B0"/>
            </a:gs>
            <a:gs pos="100000">
              <a:srgbClr val="C0BAAA"/>
            </a:gs>
          </a:gsLst>
          <a:lin ang="5400000" scaled="0"/>
        </a:gradFill>
        <a:effectLst/>
      </p:bgPr>
    </p:bg>
    <p:spTree>
      <p:nvGrpSpPr>
        <p:cNvPr id="32" name="Shape 32"/>
        <p:cNvGrpSpPr/>
        <p:nvPr/>
      </p:nvGrpSpPr>
      <p:grpSpPr>
        <a:xfrm>
          <a:off x="0" y="0"/>
          <a:ext cx="0" cy="0"/>
          <a:chOff x="0" y="0"/>
          <a:chExt cx="0" cy="0"/>
        </a:xfrm>
      </p:grpSpPr>
      <p:sp>
        <p:nvSpPr>
          <p:cNvPr id="33" name="Google Shape;33;p4"/>
          <p:cNvSpPr/>
          <p:nvPr/>
        </p:nvSpPr>
        <p:spPr>
          <a:xfrm>
            <a:off x="0" y="0"/>
            <a:ext cx="12192000" cy="6858000"/>
          </a:xfrm>
          <a:prstGeom prst="rect">
            <a:avLst/>
          </a:prstGeom>
          <a:blipFill rotWithShape="1">
            <a:blip r:embed="rId2">
              <a:alphaModFix amt="45000"/>
            </a:blip>
            <a:tile tx="-44450" ty="3810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4"/>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4"/>
          <p:cNvSpPr/>
          <p:nvPr/>
        </p:nvSpPr>
        <p:spPr>
          <a:xfrm>
            <a:off x="1447800"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4"/>
          <p:cNvSpPr/>
          <p:nvPr/>
        </p:nvSpPr>
        <p:spPr>
          <a:xfrm>
            <a:off x="5135880" y="1267730"/>
            <a:ext cx="1920240" cy="73152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 name="Google Shape;37;p4"/>
          <p:cNvGrpSpPr/>
          <p:nvPr/>
        </p:nvGrpSpPr>
        <p:grpSpPr>
          <a:xfrm>
            <a:off x="5250180" y="1267730"/>
            <a:ext cx="1691640" cy="645295"/>
            <a:chOff x="5318306" y="1386268"/>
            <a:chExt cx="1567331" cy="645295"/>
          </a:xfrm>
        </p:grpSpPr>
        <p:cxnSp>
          <p:nvCxnSpPr>
            <p:cNvPr id="38" name="Google Shape;38;p4"/>
            <p:cNvCxnSpPr/>
            <p:nvPr/>
          </p:nvCxnSpPr>
          <p:spPr>
            <a:xfrm>
              <a:off x="5318306"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39" name="Google Shape;39;p4"/>
            <p:cNvCxnSpPr/>
            <p:nvPr/>
          </p:nvCxnSpPr>
          <p:spPr>
            <a:xfrm>
              <a:off x="6885637"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40" name="Google Shape;40;p4"/>
            <p:cNvCxnSpPr/>
            <p:nvPr/>
          </p:nvCxnSpPr>
          <p:spPr>
            <a:xfrm>
              <a:off x="5318306" y="2031563"/>
              <a:ext cx="1567331" cy="0"/>
            </a:xfrm>
            <a:prstGeom prst="straightConnector1">
              <a:avLst/>
            </a:prstGeom>
            <a:solidFill>
              <a:srgbClr val="262626"/>
            </a:solidFill>
            <a:ln w="9525" cap="flat" cmpd="sng">
              <a:solidFill>
                <a:schemeClr val="dk1"/>
              </a:solidFill>
              <a:prstDash val="solid"/>
              <a:miter lim="800000"/>
              <a:headEnd type="none" w="sm" len="sm"/>
              <a:tailEnd type="none" w="sm" len="sm"/>
            </a:ln>
          </p:spPr>
        </p:cxnSp>
      </p:grpSp>
      <p:sp>
        <p:nvSpPr>
          <p:cNvPr id="41" name="Google Shape;41;p4"/>
          <p:cNvSpPr txBox="1"/>
          <p:nvPr>
            <p:ph type="title"/>
          </p:nvPr>
        </p:nvSpPr>
        <p:spPr>
          <a:xfrm>
            <a:off x="1563623" y="2094309"/>
            <a:ext cx="9070848" cy="2587752"/>
          </a:xfrm>
          <a:prstGeom prst="rect">
            <a:avLst/>
          </a:prstGeom>
          <a:noFill/>
          <a:ln>
            <a:noFill/>
          </a:ln>
        </p:spPr>
        <p:txBody>
          <a:bodyPr spcFirstLastPara="1" wrap="square" lIns="91425" tIns="45700" rIns="91425" bIns="45700" anchor="ctr" anchorCtr="0">
            <a:noAutofit/>
          </a:bodyPr>
          <a:lstStyle>
            <a:lvl1pPr lvl="0" algn="ctr">
              <a:lnSpc>
                <a:spcPct val="83000"/>
              </a:lnSpc>
              <a:spcBef>
                <a:spcPts val="0"/>
              </a:spcBef>
              <a:spcAft>
                <a:spcPts val="0"/>
              </a:spcAft>
              <a:buClr>
                <a:srgbClr val="262626"/>
              </a:buClr>
              <a:buSzPts val="7200"/>
              <a:buFont typeface="Century Gothic" panose="020B0502020202020204"/>
              <a:buNone/>
              <a:defRPr sz="7200" cap="none">
                <a:solidFill>
                  <a:srgbClr val="262626"/>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
          <p:cNvSpPr txBox="1"/>
          <p:nvPr>
            <p:ph type="body" idx="1"/>
          </p:nvPr>
        </p:nvSpPr>
        <p:spPr>
          <a:xfrm>
            <a:off x="1563624" y="4682062"/>
            <a:ext cx="9070848" cy="4572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900"/>
              </a:spcBef>
              <a:spcAft>
                <a:spcPts val="0"/>
              </a:spcAft>
              <a:buSzPts val="1600"/>
              <a:buNone/>
              <a:defRPr sz="1600">
                <a:solidFill>
                  <a:schemeClr val="dk1"/>
                </a:solidFill>
              </a:defRPr>
            </a:lvl1pPr>
            <a:lvl2pPr marL="914400" lvl="1" indent="-228600" algn="l">
              <a:lnSpc>
                <a:spcPct val="100000"/>
              </a:lnSpc>
              <a:spcBef>
                <a:spcPts val="500"/>
              </a:spcBef>
              <a:spcAft>
                <a:spcPts val="0"/>
              </a:spcAft>
              <a:buSzPts val="1600"/>
              <a:buNone/>
              <a:defRPr sz="1600">
                <a:solidFill>
                  <a:srgbClr val="888888"/>
                </a:solidFill>
              </a:defRPr>
            </a:lvl2pPr>
            <a:lvl3pPr marL="1371600" lvl="2" indent="-228600" algn="l">
              <a:lnSpc>
                <a:spcPct val="100000"/>
              </a:lnSpc>
              <a:spcBef>
                <a:spcPts val="500"/>
              </a:spcBef>
              <a:spcAft>
                <a:spcPts val="0"/>
              </a:spcAft>
              <a:buSzPts val="1600"/>
              <a:buNone/>
              <a:defRPr sz="1600">
                <a:solidFill>
                  <a:srgbClr val="888888"/>
                </a:solidFill>
              </a:defRPr>
            </a:lvl3pPr>
            <a:lvl4pPr marL="1828800" lvl="3" indent="-228600" algn="l">
              <a:lnSpc>
                <a:spcPct val="100000"/>
              </a:lnSpc>
              <a:spcBef>
                <a:spcPts val="500"/>
              </a:spcBef>
              <a:spcAft>
                <a:spcPts val="0"/>
              </a:spcAft>
              <a:buSzPts val="1400"/>
              <a:buNone/>
              <a:defRPr sz="1400">
                <a:solidFill>
                  <a:srgbClr val="888888"/>
                </a:solidFill>
              </a:defRPr>
            </a:lvl4pPr>
            <a:lvl5pPr marL="2286000" lvl="4" indent="-228600" algn="l">
              <a:lnSpc>
                <a:spcPct val="100000"/>
              </a:lnSpc>
              <a:spcBef>
                <a:spcPts val="500"/>
              </a:spcBef>
              <a:spcAft>
                <a:spcPts val="0"/>
              </a:spcAft>
              <a:buSzPts val="1400"/>
              <a:buNone/>
              <a:defRPr sz="1400">
                <a:solidFill>
                  <a:srgbClr val="888888"/>
                </a:solidFill>
              </a:defRPr>
            </a:lvl5pPr>
            <a:lvl6pPr marL="2743200" lvl="5" indent="-228600" algn="l">
              <a:lnSpc>
                <a:spcPct val="100000"/>
              </a:lnSpc>
              <a:spcBef>
                <a:spcPts val="500"/>
              </a:spcBef>
              <a:spcAft>
                <a:spcPts val="0"/>
              </a:spcAft>
              <a:buSzPts val="1400"/>
              <a:buNone/>
              <a:defRPr sz="1400">
                <a:solidFill>
                  <a:srgbClr val="888888"/>
                </a:solidFill>
              </a:defRPr>
            </a:lvl6pPr>
            <a:lvl7pPr marL="3200400" lvl="6" indent="-228600" algn="l">
              <a:lnSpc>
                <a:spcPct val="100000"/>
              </a:lnSpc>
              <a:spcBef>
                <a:spcPts val="500"/>
              </a:spcBef>
              <a:spcAft>
                <a:spcPts val="0"/>
              </a:spcAft>
              <a:buSzPts val="1400"/>
              <a:buNone/>
              <a:defRPr sz="1400">
                <a:solidFill>
                  <a:srgbClr val="888888"/>
                </a:solidFill>
              </a:defRPr>
            </a:lvl7pPr>
            <a:lvl8pPr marL="3657600" lvl="7" indent="-228600" algn="l">
              <a:lnSpc>
                <a:spcPct val="100000"/>
              </a:lnSpc>
              <a:spcBef>
                <a:spcPts val="500"/>
              </a:spcBef>
              <a:spcAft>
                <a:spcPts val="0"/>
              </a:spcAft>
              <a:buSzPts val="1400"/>
              <a:buNone/>
              <a:defRPr sz="1400">
                <a:solidFill>
                  <a:srgbClr val="888888"/>
                </a:solidFill>
              </a:defRPr>
            </a:lvl8pPr>
            <a:lvl9pPr marL="4114800" lvl="8" indent="-228600" algn="l">
              <a:lnSpc>
                <a:spcPct val="100000"/>
              </a:lnSpc>
              <a:spcBef>
                <a:spcPts val="500"/>
              </a:spcBef>
              <a:spcAft>
                <a:spcPts val="0"/>
              </a:spcAft>
              <a:buSzPts val="1400"/>
              <a:buNone/>
              <a:defRPr sz="1400">
                <a:solidFill>
                  <a:srgbClr val="888888"/>
                </a:solidFill>
              </a:defRPr>
            </a:lvl9pPr>
          </a:lstStyle>
          <a:p/>
        </p:txBody>
      </p:sp>
      <p:sp>
        <p:nvSpPr>
          <p:cNvPr id="43" name="Google Shape;43;p4"/>
          <p:cNvSpPr txBox="1"/>
          <p:nvPr>
            <p:ph type="dt" idx="10"/>
          </p:nvPr>
        </p:nvSpPr>
        <p:spPr>
          <a:xfrm>
            <a:off x="5321808" y="1344502"/>
            <a:ext cx="1554480" cy="53035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p:nvPr>
            <p:ph type="ftr" idx="11"/>
          </p:nvPr>
        </p:nvSpPr>
        <p:spPr>
          <a:xfrm>
            <a:off x="1453553" y="5211060"/>
            <a:ext cx="5907024"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type="sldNum" idx="12"/>
          </p:nvPr>
        </p:nvSpPr>
        <p:spPr>
          <a:xfrm>
            <a:off x="8604504" y="5211060"/>
            <a:ext cx="2112264"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6" name="Shape 46"/>
        <p:cNvGrpSpPr/>
        <p:nvPr/>
      </p:nvGrpSpPr>
      <p:grpSpPr>
        <a:xfrm>
          <a:off x="0" y="0"/>
          <a:ext cx="0" cy="0"/>
          <a:chOff x="0" y="0"/>
          <a:chExt cx="0" cy="0"/>
        </a:xfrm>
      </p:grpSpPr>
      <p:sp>
        <p:nvSpPr>
          <p:cNvPr id="47" name="Google Shape;47;p5"/>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type="body" idx="1"/>
          </p:nvPr>
        </p:nvSpPr>
        <p:spPr>
          <a:xfrm>
            <a:off x="1066800" y="2103120"/>
            <a:ext cx="475488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49" name="Google Shape;49;p5"/>
          <p:cNvSpPr txBox="1"/>
          <p:nvPr>
            <p:ph type="body" idx="2"/>
          </p:nvPr>
        </p:nvSpPr>
        <p:spPr>
          <a:xfrm>
            <a:off x="6370320" y="2103120"/>
            <a:ext cx="475488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50" name="Google Shape;50;p5"/>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3" name="Shape 53"/>
        <p:cNvGrpSpPr/>
        <p:nvPr/>
      </p:nvGrpSpPr>
      <p:grpSpPr>
        <a:xfrm>
          <a:off x="0" y="0"/>
          <a:ext cx="0" cy="0"/>
          <a:chOff x="0" y="0"/>
          <a:chExt cx="0" cy="0"/>
        </a:xfrm>
      </p:grpSpPr>
      <p:sp>
        <p:nvSpPr>
          <p:cNvPr id="54" name="Google Shape;54;p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
          <p:cNvSpPr txBox="1"/>
          <p:nvPr>
            <p:ph type="body" idx="1"/>
          </p:nvPr>
        </p:nvSpPr>
        <p:spPr>
          <a:xfrm>
            <a:off x="1069848" y="2074334"/>
            <a:ext cx="4754880" cy="6400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SzPts val="1900"/>
              <a:buNone/>
              <a:defRPr sz="1900" b="0">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914400" lvl="1" indent="-228600" algn="l">
              <a:lnSpc>
                <a:spcPct val="100000"/>
              </a:lnSpc>
              <a:spcBef>
                <a:spcPts val="500"/>
              </a:spcBef>
              <a:spcAft>
                <a:spcPts val="0"/>
              </a:spcAft>
              <a:buSzPts val="1900"/>
              <a:buNone/>
              <a:defRPr sz="19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p:txBody>
      </p:sp>
      <p:sp>
        <p:nvSpPr>
          <p:cNvPr id="56" name="Google Shape;56;p6"/>
          <p:cNvSpPr txBox="1"/>
          <p:nvPr>
            <p:ph type="body" idx="2"/>
          </p:nvPr>
        </p:nvSpPr>
        <p:spPr>
          <a:xfrm>
            <a:off x="1069848" y="2755898"/>
            <a:ext cx="4754880"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57" name="Google Shape;57;p6"/>
          <p:cNvSpPr txBox="1"/>
          <p:nvPr>
            <p:ph type="body" idx="3"/>
          </p:nvPr>
        </p:nvSpPr>
        <p:spPr>
          <a:xfrm>
            <a:off x="6373368" y="2074334"/>
            <a:ext cx="4754880" cy="6400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SzPts val="1900"/>
              <a:buNone/>
              <a:defRPr sz="1900" b="0">
                <a:solidFill>
                  <a:schemeClr val="dk2"/>
                </a:solidFill>
              </a:defRPr>
            </a:lvl1pPr>
            <a:lvl2pPr marL="914400" lvl="1" indent="-228600" algn="l">
              <a:lnSpc>
                <a:spcPct val="100000"/>
              </a:lnSpc>
              <a:spcBef>
                <a:spcPts val="500"/>
              </a:spcBef>
              <a:spcAft>
                <a:spcPts val="0"/>
              </a:spcAft>
              <a:buSzPts val="1900"/>
              <a:buNone/>
              <a:defRPr sz="19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p:txBody>
      </p:sp>
      <p:sp>
        <p:nvSpPr>
          <p:cNvPr id="58" name="Google Shape;58;p6"/>
          <p:cNvSpPr txBox="1"/>
          <p:nvPr>
            <p:ph type="body" idx="4"/>
          </p:nvPr>
        </p:nvSpPr>
        <p:spPr>
          <a:xfrm>
            <a:off x="6373368" y="2756581"/>
            <a:ext cx="4754880"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59" name="Google Shape;59;p6"/>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2" name="Shape 62"/>
        <p:cNvGrpSpPr/>
        <p:nvPr/>
      </p:nvGrpSpPr>
      <p:grpSpPr>
        <a:xfrm>
          <a:off x="0" y="0"/>
          <a:ext cx="0" cy="0"/>
          <a:chOff x="0" y="0"/>
          <a:chExt cx="0" cy="0"/>
        </a:xfrm>
      </p:grpSpPr>
      <p:sp>
        <p:nvSpPr>
          <p:cNvPr id="63" name="Google Shape;63;p7"/>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7"/>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7" name="Shape 67"/>
        <p:cNvGrpSpPr/>
        <p:nvPr/>
      </p:nvGrpSpPr>
      <p:grpSpPr>
        <a:xfrm>
          <a:off x="0" y="0"/>
          <a:ext cx="0" cy="0"/>
          <a:chOff x="0" y="0"/>
          <a:chExt cx="0" cy="0"/>
        </a:xfrm>
      </p:grpSpPr>
      <p:sp>
        <p:nvSpPr>
          <p:cNvPr id="68" name="Google Shape;68;p8"/>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showMasterSp="0" matchingName="Content with Caption">
  <p:cSld name="OBJECT_WITH_CAPTION_TEXT">
    <p:spTree>
      <p:nvGrpSpPr>
        <p:cNvPr id="71" name="Shape 71"/>
        <p:cNvGrpSpPr/>
        <p:nvPr/>
      </p:nvGrpSpPr>
      <p:grpSpPr>
        <a:xfrm>
          <a:off x="0" y="0"/>
          <a:ext cx="0" cy="0"/>
          <a:chOff x="0" y="0"/>
          <a:chExt cx="0" cy="0"/>
        </a:xfrm>
      </p:grpSpPr>
      <p:sp>
        <p:nvSpPr>
          <p:cNvPr id="72" name="Google Shape;72;p9"/>
          <p:cNvSpPr/>
          <p:nvPr/>
        </p:nvSpPr>
        <p:spPr>
          <a:xfrm>
            <a:off x="245529" y="237744"/>
            <a:ext cx="8531352" cy="638251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9"/>
          <p:cNvSpPr/>
          <p:nvPr/>
        </p:nvSpPr>
        <p:spPr>
          <a:xfrm>
            <a:off x="9020386" y="237744"/>
            <a:ext cx="2926080" cy="63825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9"/>
          <p:cNvSpPr txBox="1"/>
          <p:nvPr>
            <p:ph type="title"/>
          </p:nvPr>
        </p:nvSpPr>
        <p:spPr>
          <a:xfrm>
            <a:off x="9296400" y="607392"/>
            <a:ext cx="2430780" cy="16459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2800"/>
              <a:buFont typeface="Century Gothic" panose="020B0502020202020204"/>
              <a:buNone/>
              <a:defRPr sz="2800" b="0"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9"/>
          <p:cNvSpPr txBox="1"/>
          <p:nvPr>
            <p:ph type="body" idx="1"/>
          </p:nvPr>
        </p:nvSpPr>
        <p:spPr>
          <a:xfrm>
            <a:off x="685800" y="609600"/>
            <a:ext cx="7772400" cy="533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76" name="Google Shape;76;p9"/>
          <p:cNvSpPr txBox="1"/>
          <p:nvPr>
            <p:ph type="body" idx="2"/>
          </p:nvPr>
        </p:nvSpPr>
        <p:spPr>
          <a:xfrm>
            <a:off x="9296400" y="2286000"/>
            <a:ext cx="2430780" cy="35052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400"/>
              <a:buNone/>
              <a:defRPr sz="1400">
                <a:solidFill>
                  <a:srgbClr val="FFFFFF"/>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p:txBody>
      </p:sp>
      <p:sp>
        <p:nvSpPr>
          <p:cNvPr id="77" name="Google Shape;77;p9"/>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
          <p:cNvSpPr txBox="1"/>
          <p:nvPr>
            <p:ph type="sldNum" idx="12"/>
          </p:nvPr>
        </p:nvSpPr>
        <p:spPr>
          <a:xfrm>
            <a:off x="10393677" y="622300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marL="0" lvl="1"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2pPr>
            <a:lvl3pPr marL="0" lvl="2"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3pPr>
            <a:lvl4pPr marL="0" lvl="3"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4pPr>
            <a:lvl5pPr marL="0" lvl="4"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5pPr>
            <a:lvl6pPr marL="0" lvl="5"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6pPr>
            <a:lvl7pPr marL="0" lvl="6"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7pPr>
            <a:lvl8pPr marL="0" lvl="7"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8pPr>
            <a:lvl9pPr marL="0" lvl="8"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
        <p:nvSpPr>
          <p:cNvPr id="80" name="Google Shape;80;p9"/>
          <p:cNvSpPr/>
          <p:nvPr/>
        </p:nvSpPr>
        <p:spPr>
          <a:xfrm>
            <a:off x="9157546" y="374904"/>
            <a:ext cx="2651760" cy="6108192"/>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showMasterSp="0" matchingName="Picture with Caption">
  <p:cSld name="PICTURE_WITH_CAPTION_TEXT">
    <p:spTree>
      <p:nvGrpSpPr>
        <p:cNvPr id="81" name="Shape 81"/>
        <p:cNvGrpSpPr/>
        <p:nvPr/>
      </p:nvGrpSpPr>
      <p:grpSpPr>
        <a:xfrm>
          <a:off x="0" y="0"/>
          <a:ext cx="0" cy="0"/>
          <a:chOff x="0" y="0"/>
          <a:chExt cx="0" cy="0"/>
        </a:xfrm>
      </p:grpSpPr>
      <p:sp>
        <p:nvSpPr>
          <p:cNvPr id="82" name="Google Shape;82;p10"/>
          <p:cNvSpPr/>
          <p:nvPr/>
        </p:nvSpPr>
        <p:spPr>
          <a:xfrm>
            <a:off x="9020386" y="237744"/>
            <a:ext cx="2926080" cy="63825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0"/>
          <p:cNvSpPr txBox="1"/>
          <p:nvPr>
            <p:ph type="title"/>
          </p:nvPr>
        </p:nvSpPr>
        <p:spPr>
          <a:xfrm>
            <a:off x="9296400" y="603504"/>
            <a:ext cx="2432304" cy="1645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2800"/>
              <a:buFont typeface="Century Gothic" panose="020B0502020202020204"/>
              <a:buNone/>
              <a:defRPr sz="2800" b="0">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0"/>
          <p:cNvSpPr/>
          <p:nvPr>
            <p:ph type="pic" idx="2"/>
          </p:nvPr>
        </p:nvSpPr>
        <p:spPr>
          <a:xfrm>
            <a:off x="228599" y="237744"/>
            <a:ext cx="8531352" cy="6382512"/>
          </a:xfrm>
          <a:prstGeom prst="rect">
            <a:avLst/>
          </a:prstGeom>
          <a:solidFill>
            <a:srgbClr val="76CEEF"/>
          </a:solidFill>
          <a:ln>
            <a:noFill/>
          </a:ln>
        </p:spPr>
      </p:sp>
      <p:sp>
        <p:nvSpPr>
          <p:cNvPr id="85" name="Google Shape;85;p10"/>
          <p:cNvSpPr txBox="1"/>
          <p:nvPr>
            <p:ph type="body" idx="1"/>
          </p:nvPr>
        </p:nvSpPr>
        <p:spPr>
          <a:xfrm>
            <a:off x="9296400" y="2286000"/>
            <a:ext cx="2432304" cy="350215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400"/>
              <a:buNone/>
              <a:defRPr sz="1400">
                <a:solidFill>
                  <a:srgbClr val="FFFFFF"/>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p:txBody>
      </p:sp>
      <p:sp>
        <p:nvSpPr>
          <p:cNvPr id="86" name="Google Shape;86;p10"/>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
          <p:cNvSpPr txBox="1"/>
          <p:nvPr>
            <p:ph type="sldNum" idx="12"/>
          </p:nvPr>
        </p:nvSpPr>
        <p:spPr>
          <a:xfrm>
            <a:off x="10396728" y="6227064"/>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marL="0" lvl="1"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2pPr>
            <a:lvl3pPr marL="0" lvl="2"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3pPr>
            <a:lvl4pPr marL="0" lvl="3"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4pPr>
            <a:lvl5pPr marL="0" lvl="4"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5pPr>
            <a:lvl6pPr marL="0" lvl="5"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6pPr>
            <a:lvl7pPr marL="0" lvl="6"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7pPr>
            <a:lvl8pPr marL="0" lvl="7"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8pPr>
            <a:lvl9pPr marL="0" lvl="8"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
        <p:nvSpPr>
          <p:cNvPr id="89" name="Google Shape;89;p10"/>
          <p:cNvSpPr/>
          <p:nvPr/>
        </p:nvSpPr>
        <p:spPr>
          <a:xfrm>
            <a:off x="9157546" y="374904"/>
            <a:ext cx="2651760" cy="6108192"/>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p:nvPr/>
        </p:nvSpPr>
        <p:spPr>
          <a:xfrm>
            <a:off x="234696" y="237744"/>
            <a:ext cx="11722608" cy="638251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7;p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800"/>
              <a:buFont typeface="Century Gothic" panose="020B0502020202020204"/>
              <a:buNone/>
              <a:defRPr sz="4800" b="0" i="0" u="none" strike="noStrike" cap="none">
                <a:solidFill>
                  <a:srgbClr val="262626"/>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900"/>
              </a:spcBef>
              <a:spcAft>
                <a:spcPts val="0"/>
              </a:spcAft>
              <a:buClr>
                <a:srgbClr val="262626"/>
              </a:buClr>
              <a:buSzPts val="1800"/>
              <a:buFont typeface="Garamond" panose="02020404030301010803"/>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lnSpc>
                <a:spcPct val="100000"/>
              </a:lnSpc>
              <a:spcBef>
                <a:spcPts val="500"/>
              </a:spcBef>
              <a:spcAft>
                <a:spcPts val="0"/>
              </a:spcAft>
              <a:buClr>
                <a:srgbClr val="262626"/>
              </a:buClr>
              <a:buSzPts val="1600"/>
              <a:buFont typeface="Garamond" panose="02020404030301010803"/>
              <a:buChar char="◦"/>
              <a:def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9" name="Google Shape;9;p1"/>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0" name="Google Shape;10;p1"/>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1" name="Google Shape;11;p1"/>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hyperlink" Target="https://sixsigmastudyguide.com/dmaic-tollgate-reviews/" TargetMode="Externa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hyperlink" Target="https://sixsigmastudyguide.com/dmaic-tollgate-reviews/" TargetMode="Externa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hyperlink" Target="https://sixsigmastudyguide.com/dmaic-tollgate-reviews/" TargetMode="Externa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sixsigmastudyguide.com/dmaic-tollgate-reviews/" TargetMode="Externa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https://sixsigmastudyguide.com/dmaic-tollgate-reviews/"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13"/>
          <p:cNvSpPr txBox="1"/>
          <p:nvPr>
            <p:ph type="ctrTitle"/>
          </p:nvPr>
        </p:nvSpPr>
        <p:spPr>
          <a:xfrm>
            <a:off x="1561708" y="2091263"/>
            <a:ext cx="9068586" cy="2590800"/>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Clr>
                <a:srgbClr val="262626"/>
              </a:buClr>
              <a:buSzPts val="7200"/>
              <a:buFont typeface="Century Gothic" panose="020B0502020202020204"/>
              <a:buNone/>
            </a:pPr>
            <a:r>
              <a:rPr lang="en-US"/>
              <a:t>BUSINESS PROCESS ENGINEERING </a:t>
            </a:r>
            <a:endParaRPr lang="en-US"/>
          </a:p>
        </p:txBody>
      </p:sp>
      <p:sp>
        <p:nvSpPr>
          <p:cNvPr id="107" name="Google Shape;107;p13"/>
          <p:cNvSpPr txBox="1"/>
          <p:nvPr>
            <p:ph type="subTitle" idx="1"/>
          </p:nvPr>
        </p:nvSpPr>
        <p:spPr>
          <a:xfrm>
            <a:off x="1562100" y="4682062"/>
            <a:ext cx="9070848" cy="457201"/>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600"/>
              <a:buNone/>
            </a:pPr>
            <a:r>
              <a:rPr lang="en-US"/>
              <a:t>Sobia Iftikhar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3600"/>
              <a:buFont typeface="Century Gothic" panose="020B0502020202020204"/>
              <a:buNone/>
            </a:pPr>
            <a:r>
              <a:rPr lang="en-US" sz="3600"/>
              <a:t>The Plan, Do, Check, Act methodology</a:t>
            </a:r>
            <a:endParaRPr sz="3600"/>
          </a:p>
        </p:txBody>
      </p:sp>
      <p:sp>
        <p:nvSpPr>
          <p:cNvPr id="200" name="Google Shape;200;p22"/>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1. Plan</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What is the core problem that needs solving?</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What resources do we need?</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What resources do we have?</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What is the best solution for fixing the problem with the available resources?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2. Do</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Apply what was considered at the planning stage and put things into action</a:t>
            </a:r>
            <a:endParaRPr>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3. Check</a:t>
            </a:r>
            <a:endParaRPr>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Audit your plan’s execution and see if your initial plan worked. It will become clear what the more problematic parts of the process are, which can be eliminated later down the line.</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4. Act</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If things didn’t go so well, you’ll need to begin the cycle again</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68580" algn="l" rtl="0">
              <a:lnSpc>
                <a:spcPct val="100000"/>
              </a:lnSpc>
              <a:spcBef>
                <a:spcPts val="900"/>
              </a:spcBef>
              <a:spcAft>
                <a:spcPts val="0"/>
              </a:spcAft>
              <a:buSzPts val="18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01" name="Google Shape;201;p22"/>
          <p:cNvSpPr/>
          <p:nvPr/>
        </p:nvSpPr>
        <p:spPr>
          <a:xfrm>
            <a:off x="5511114" y="2014194"/>
            <a:ext cx="6096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Also known as the Deming Cycle, the Plan-Do-Check-Act</a:t>
            </a:r>
            <a:r>
              <a:rPr lang="en-US" sz="1800" u="sng">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cycle is a key instrument of the lean manufacturing toolkit.</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Identify the value </a:t>
            </a:r>
            <a:endParaRPr lang="en-US"/>
          </a:p>
        </p:txBody>
      </p:sp>
      <p:sp>
        <p:nvSpPr>
          <p:cNvPr id="207" name="Google Shape;207;p23"/>
          <p:cNvSpPr txBox="1"/>
          <p:nvPr>
            <p:ph type="body" idx="1"/>
          </p:nvPr>
        </p:nvSpPr>
        <p:spPr>
          <a:xfrm>
            <a:off x="1055370" y="2132965"/>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Value is every thing, that your customer is willing to pay.</a:t>
            </a:r>
            <a:endParaRPr lang="en-US"/>
          </a:p>
          <a:p>
            <a:pPr marL="182880" lvl="0" indent="-182880" algn="l" rtl="0">
              <a:lnSpc>
                <a:spcPct val="100000"/>
              </a:lnSpc>
              <a:spcBef>
                <a:spcPts val="900"/>
              </a:spcBef>
              <a:spcAft>
                <a:spcPts val="0"/>
              </a:spcAft>
              <a:buSzPts val="1800"/>
              <a:buChar char="◦"/>
            </a:pPr>
            <a:r>
              <a:rPr lang="en-US"/>
              <a:t>Identify Waste Activities and Where Value Is Added</a:t>
            </a:r>
            <a:endParaRPr lang="en-US"/>
          </a:p>
          <a:p>
            <a:pPr marL="182880" lvl="0" indent="-182880" algn="l" rtl="0">
              <a:lnSpc>
                <a:spcPct val="100000"/>
              </a:lnSpc>
              <a:spcBef>
                <a:spcPts val="900"/>
              </a:spcBef>
              <a:spcAft>
                <a:spcPts val="0"/>
              </a:spcAft>
              <a:buSzPts val="1800"/>
              <a:buChar char="◦"/>
            </a:pPr>
            <a:r>
              <a:rPr lang="en-US" b="1"/>
              <a:t>seven types of waste: </a:t>
            </a:r>
            <a:r>
              <a:rPr lang="en-US"/>
              <a:t>TIMWOOD</a:t>
            </a:r>
            <a:endParaRPr b="1"/>
          </a:p>
          <a:p>
            <a:pPr marL="457200" lvl="1" indent="-182880" algn="l" rtl="0">
              <a:lnSpc>
                <a:spcPct val="100000"/>
              </a:lnSpc>
              <a:spcBef>
                <a:spcPts val="500"/>
              </a:spcBef>
              <a:spcAft>
                <a:spcPts val="0"/>
              </a:spcAft>
              <a:buSzPts val="1600"/>
              <a:buChar char="◦"/>
            </a:pPr>
            <a:r>
              <a:rPr lang="en-US"/>
              <a:t>Transport</a:t>
            </a:r>
            <a:endParaRPr lang="en-US"/>
          </a:p>
          <a:p>
            <a:pPr marL="457200" lvl="1" indent="-182880" algn="l" rtl="0">
              <a:lnSpc>
                <a:spcPct val="100000"/>
              </a:lnSpc>
              <a:spcBef>
                <a:spcPts val="500"/>
              </a:spcBef>
              <a:spcAft>
                <a:spcPts val="0"/>
              </a:spcAft>
              <a:buSzPts val="1600"/>
              <a:buChar char="◦"/>
            </a:pPr>
            <a:r>
              <a:rPr lang="en-US"/>
              <a:t>Inventory</a:t>
            </a:r>
            <a:endParaRPr lang="en-US"/>
          </a:p>
          <a:p>
            <a:pPr marL="457200" lvl="1" indent="-182880" algn="l" rtl="0">
              <a:lnSpc>
                <a:spcPct val="100000"/>
              </a:lnSpc>
              <a:spcBef>
                <a:spcPts val="500"/>
              </a:spcBef>
              <a:spcAft>
                <a:spcPts val="0"/>
              </a:spcAft>
              <a:buSzPts val="1600"/>
              <a:buChar char="◦"/>
            </a:pPr>
            <a:r>
              <a:rPr lang="en-US"/>
              <a:t>Motion</a:t>
            </a:r>
            <a:endParaRPr lang="en-US"/>
          </a:p>
          <a:p>
            <a:pPr marL="457200" lvl="1" indent="-182880" algn="l" rtl="0">
              <a:lnSpc>
                <a:spcPct val="100000"/>
              </a:lnSpc>
              <a:spcBef>
                <a:spcPts val="500"/>
              </a:spcBef>
              <a:spcAft>
                <a:spcPts val="0"/>
              </a:spcAft>
              <a:buSzPts val="1600"/>
              <a:buChar char="◦"/>
            </a:pPr>
            <a:r>
              <a:rPr lang="en-US"/>
              <a:t>Waiting</a:t>
            </a:r>
            <a:endParaRPr lang="en-US"/>
          </a:p>
          <a:p>
            <a:pPr marL="457200" lvl="1" indent="-182880" algn="l" rtl="0">
              <a:lnSpc>
                <a:spcPct val="100000"/>
              </a:lnSpc>
              <a:spcBef>
                <a:spcPts val="500"/>
              </a:spcBef>
              <a:spcAft>
                <a:spcPts val="0"/>
              </a:spcAft>
              <a:buSzPts val="1600"/>
              <a:buChar char="◦"/>
            </a:pPr>
            <a:r>
              <a:rPr lang="en-US"/>
              <a:t>Overproduction</a:t>
            </a:r>
            <a:endParaRPr lang="en-US"/>
          </a:p>
          <a:p>
            <a:pPr marL="457200" lvl="1" indent="-182880" algn="l" rtl="0">
              <a:lnSpc>
                <a:spcPct val="100000"/>
              </a:lnSpc>
              <a:spcBef>
                <a:spcPts val="500"/>
              </a:spcBef>
              <a:spcAft>
                <a:spcPts val="0"/>
              </a:spcAft>
              <a:buSzPts val="1600"/>
              <a:buChar char="◦"/>
            </a:pPr>
            <a:r>
              <a:rPr lang="en-US"/>
              <a:t>Over-processing</a:t>
            </a:r>
            <a:endParaRPr lang="en-US"/>
          </a:p>
          <a:p>
            <a:pPr marL="457200" lvl="1" indent="-182880" algn="l" rtl="0">
              <a:lnSpc>
                <a:spcPct val="100000"/>
              </a:lnSpc>
              <a:spcBef>
                <a:spcPts val="500"/>
              </a:spcBef>
              <a:spcAft>
                <a:spcPts val="0"/>
              </a:spcAft>
              <a:buSzPts val="1600"/>
              <a:buChar char="◦"/>
            </a:pPr>
            <a:r>
              <a:rPr lang="en-US"/>
              <a:t>Defects</a:t>
            </a:r>
            <a:endParaRPr lang="en-US"/>
          </a:p>
          <a:p>
            <a:pPr marL="457200" lvl="1" indent="-81280" algn="l" rtl="0">
              <a:lnSpc>
                <a:spcPct val="100000"/>
              </a:lnSpc>
              <a:spcBef>
                <a:spcPts val="500"/>
              </a:spcBef>
              <a:spcAft>
                <a:spcPts val="0"/>
              </a:spcAft>
              <a:buSzPts val="1600"/>
              <a:buNone/>
            </a:pPr>
            <a:endParaRPr b="1"/>
          </a:p>
          <a:p>
            <a:pPr marL="182880" lvl="0" indent="-68580" algn="l" rtl="0">
              <a:lnSpc>
                <a:spcPct val="100000"/>
              </a:lnSpc>
              <a:spcBef>
                <a:spcPts val="900"/>
              </a:spcBef>
              <a:spcAft>
                <a:spcPts val="0"/>
              </a:spcAft>
              <a:buSzPts val="1800"/>
              <a:buNone/>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panose="020B0502020202020204"/>
              <a:buNone/>
            </a:pPr>
            <a:r>
              <a:rPr lang="en-US" b="1" i="1"/>
              <a:t>3M Waste are:</a:t>
            </a:r>
            <a:br>
              <a:rPr lang="en-US"/>
            </a:br>
            <a:endParaRPr lang="en-US"/>
          </a:p>
        </p:txBody>
      </p:sp>
      <p:sp>
        <p:nvSpPr>
          <p:cNvPr id="213" name="Google Shape;213;p24"/>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MUDA</a:t>
            </a:r>
            <a:r>
              <a:rPr lang="en-US"/>
              <a:t> means Waste</a:t>
            </a:r>
            <a:endParaRPr lang="en-US"/>
          </a:p>
          <a:p>
            <a:pPr marL="182880" lvl="0" indent="-182880" algn="l" rtl="0">
              <a:lnSpc>
                <a:spcPct val="100000"/>
              </a:lnSpc>
              <a:spcBef>
                <a:spcPts val="900"/>
              </a:spcBef>
              <a:spcAft>
                <a:spcPts val="0"/>
              </a:spcAft>
              <a:buSzPts val="1800"/>
              <a:buChar char="◦"/>
            </a:pPr>
            <a:r>
              <a:rPr lang="en-US" b="1"/>
              <a:t>MURA</a:t>
            </a:r>
            <a:r>
              <a:rPr lang="en-US"/>
              <a:t> means Inconsistency/Unevenness/Imbalance</a:t>
            </a:r>
            <a:endParaRPr lang="en-US"/>
          </a:p>
          <a:p>
            <a:pPr marL="182880" lvl="0" indent="-182880" algn="l" rtl="0">
              <a:lnSpc>
                <a:spcPct val="100000"/>
              </a:lnSpc>
              <a:spcBef>
                <a:spcPts val="900"/>
              </a:spcBef>
              <a:spcAft>
                <a:spcPts val="0"/>
              </a:spcAft>
              <a:buSzPts val="1800"/>
              <a:buChar char="◦"/>
            </a:pPr>
            <a:r>
              <a:rPr lang="en-US" b="1"/>
              <a:t>MURI</a:t>
            </a:r>
            <a:r>
              <a:rPr lang="en-US"/>
              <a:t> means Strain/Overburden/Fatigue</a:t>
            </a:r>
            <a:endParaRPr lang="en-US"/>
          </a:p>
          <a:p>
            <a:pPr marL="182880" lvl="0" indent="-68580" algn="l" rtl="0">
              <a:lnSpc>
                <a:spcPct val="100000"/>
              </a:lnSpc>
              <a:spcBef>
                <a:spcPts val="900"/>
              </a:spcBef>
              <a:spcAft>
                <a:spcPts val="0"/>
              </a:spcAft>
              <a:buSzPts val="1800"/>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203200" y="-147855"/>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The Three waste Aspects</a:t>
            </a:r>
            <a:endParaRPr lang="en-US"/>
          </a:p>
        </p:txBody>
      </p:sp>
      <p:pic>
        <p:nvPicPr>
          <p:cNvPr id="219" name="Google Shape;219;p25"/>
          <p:cNvPicPr preferRelativeResize="0"/>
          <p:nvPr>
            <p:ph type="body" idx="1"/>
          </p:nvPr>
        </p:nvPicPr>
        <p:blipFill rotWithShape="1">
          <a:blip r:embed="rId1"/>
          <a:srcRect/>
          <a:stretch>
            <a:fillRect/>
          </a:stretch>
        </p:blipFill>
        <p:spPr>
          <a:xfrm>
            <a:off x="4741334" y="4147110"/>
            <a:ext cx="7018867" cy="2361365"/>
          </a:xfrm>
          <a:prstGeom prst="rect">
            <a:avLst/>
          </a:prstGeom>
          <a:noFill/>
          <a:ln>
            <a:noFill/>
          </a:ln>
        </p:spPr>
      </p:pic>
      <p:pic>
        <p:nvPicPr>
          <p:cNvPr id="220" name="Google Shape;220;p25"/>
          <p:cNvPicPr preferRelativeResize="0"/>
          <p:nvPr/>
        </p:nvPicPr>
        <p:blipFill rotWithShape="1">
          <a:blip r:embed="rId2"/>
          <a:srcRect/>
          <a:stretch>
            <a:fillRect/>
          </a:stretch>
        </p:blipFill>
        <p:spPr>
          <a:xfrm>
            <a:off x="558800" y="932428"/>
            <a:ext cx="5300134" cy="30864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p>
        </p:txBody>
      </p:sp>
      <p:pic>
        <p:nvPicPr>
          <p:cNvPr id="226" name="Google Shape;226;p26" descr="3M Waste | Muda | Mura | Muri"/>
          <p:cNvPicPr preferRelativeResize="0"/>
          <p:nvPr>
            <p:ph type="body" idx="1"/>
          </p:nvPr>
        </p:nvPicPr>
        <p:blipFill rotWithShape="1">
          <a:blip r:embed="rId1"/>
          <a:srcRect/>
          <a:stretch>
            <a:fillRect/>
          </a:stretch>
        </p:blipFill>
        <p:spPr>
          <a:xfrm>
            <a:off x="3036265" y="2103438"/>
            <a:ext cx="6119469" cy="39322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panose="020B0502020202020204"/>
              <a:buNone/>
            </a:pPr>
            <a:r>
              <a:rPr lang="en-US" b="1"/>
              <a:t>MUDA means Waste</a:t>
            </a:r>
            <a:br>
              <a:rPr lang="en-US" b="1"/>
            </a:br>
            <a:endParaRPr lang="en-US" b="1"/>
          </a:p>
        </p:txBody>
      </p:sp>
      <p:sp>
        <p:nvSpPr>
          <p:cNvPr id="232" name="Google Shape;232;p27"/>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MUDA stands for eliminating waste or non-value-added activities from the manufacturing process. It can be anything that does not add value from the customer’s point of view.</a:t>
            </a:r>
            <a:endParaRPr lang="en-US"/>
          </a:p>
          <a:p>
            <a:pPr marL="182880" lvl="0" indent="-182880" algn="l" rtl="0">
              <a:lnSpc>
                <a:spcPct val="100000"/>
              </a:lnSpc>
              <a:spcBef>
                <a:spcPts val="900"/>
              </a:spcBef>
              <a:spcAft>
                <a:spcPts val="0"/>
              </a:spcAft>
              <a:buSzPts val="1800"/>
              <a:buChar char="◦"/>
            </a:pPr>
            <a:r>
              <a:rPr lang="en-US"/>
              <a:t>There are </a:t>
            </a:r>
            <a:r>
              <a:rPr lang="en-US" b="1"/>
              <a:t>7 types of MUDA</a:t>
            </a:r>
            <a:r>
              <a:rPr lang="en-US"/>
              <a:t> or</a:t>
            </a:r>
            <a:r>
              <a:rPr lang="en-US" b="1"/>
              <a:t> 7 types of Waste</a:t>
            </a:r>
            <a:r>
              <a:rPr lang="en-US"/>
              <a:t> identified in the lean manufacturing process which is as follow:</a:t>
            </a:r>
            <a:endParaRPr lang="en-US"/>
          </a:p>
          <a:p>
            <a:pPr marL="1005840" lvl="3" indent="-182880" algn="l" rtl="0">
              <a:lnSpc>
                <a:spcPct val="100000"/>
              </a:lnSpc>
              <a:spcBef>
                <a:spcPts val="500"/>
              </a:spcBef>
              <a:spcAft>
                <a:spcPts val="0"/>
              </a:spcAft>
              <a:buSzPts val="1400"/>
              <a:buChar char="◦"/>
            </a:pPr>
            <a:r>
              <a:rPr lang="en-US" i="1"/>
              <a:t>MUDA of</a:t>
            </a:r>
            <a:r>
              <a:rPr lang="en-US" b="1" i="1"/>
              <a:t> Overproduction</a:t>
            </a:r>
            <a:endParaRPr lang="en-US" b="1" i="1"/>
          </a:p>
          <a:p>
            <a:pPr marL="1005840" lvl="3" indent="-182880" algn="l" rtl="0">
              <a:lnSpc>
                <a:spcPct val="100000"/>
              </a:lnSpc>
              <a:spcBef>
                <a:spcPts val="500"/>
              </a:spcBef>
              <a:spcAft>
                <a:spcPts val="0"/>
              </a:spcAft>
              <a:buSzPts val="1400"/>
              <a:buChar char="◦"/>
            </a:pPr>
            <a:r>
              <a:rPr lang="en-US" i="1"/>
              <a:t>MUDA of</a:t>
            </a:r>
            <a:r>
              <a:rPr lang="en-US" b="1" i="1"/>
              <a:t> Process Itself/Over Processing</a:t>
            </a:r>
            <a:endParaRPr lang="en-US" b="1" i="1"/>
          </a:p>
          <a:p>
            <a:pPr marL="1005840" lvl="3" indent="-182880" algn="l" rtl="0">
              <a:lnSpc>
                <a:spcPct val="100000"/>
              </a:lnSpc>
              <a:spcBef>
                <a:spcPts val="500"/>
              </a:spcBef>
              <a:spcAft>
                <a:spcPts val="0"/>
              </a:spcAft>
              <a:buSzPts val="1400"/>
              <a:buChar char="◦"/>
            </a:pPr>
            <a:r>
              <a:rPr lang="en-US" i="1"/>
              <a:t>MUDA of</a:t>
            </a:r>
            <a:r>
              <a:rPr lang="en-US" b="1" i="1"/>
              <a:t> Inventory/Stocks</a:t>
            </a:r>
            <a:endParaRPr lang="en-US" b="1" i="1"/>
          </a:p>
          <a:p>
            <a:pPr marL="1005840" lvl="3" indent="-182880" algn="l" rtl="0">
              <a:lnSpc>
                <a:spcPct val="100000"/>
              </a:lnSpc>
              <a:spcBef>
                <a:spcPts val="500"/>
              </a:spcBef>
              <a:spcAft>
                <a:spcPts val="0"/>
              </a:spcAft>
              <a:buSzPts val="1400"/>
              <a:buChar char="◦"/>
            </a:pPr>
            <a:r>
              <a:rPr lang="en-US" i="1"/>
              <a:t>MUDA of</a:t>
            </a:r>
            <a:r>
              <a:rPr lang="en-US" b="1" i="1"/>
              <a:t> Transport</a:t>
            </a:r>
            <a:endParaRPr lang="en-US" b="1" i="1"/>
          </a:p>
          <a:p>
            <a:pPr marL="1005840" lvl="3" indent="-182880" algn="l" rtl="0">
              <a:lnSpc>
                <a:spcPct val="100000"/>
              </a:lnSpc>
              <a:spcBef>
                <a:spcPts val="500"/>
              </a:spcBef>
              <a:spcAft>
                <a:spcPts val="0"/>
              </a:spcAft>
              <a:buSzPts val="1400"/>
              <a:buChar char="◦"/>
            </a:pPr>
            <a:r>
              <a:rPr lang="en-US" i="1"/>
              <a:t>MUDA of</a:t>
            </a:r>
            <a:r>
              <a:rPr lang="en-US" b="1" i="1"/>
              <a:t> Waiting</a:t>
            </a:r>
            <a:endParaRPr lang="en-US" b="1" i="1"/>
          </a:p>
          <a:p>
            <a:pPr marL="1005840" lvl="3" indent="-182880" algn="l" rtl="0">
              <a:lnSpc>
                <a:spcPct val="100000"/>
              </a:lnSpc>
              <a:spcBef>
                <a:spcPts val="500"/>
              </a:spcBef>
              <a:spcAft>
                <a:spcPts val="0"/>
              </a:spcAft>
              <a:buSzPts val="1400"/>
              <a:buChar char="◦"/>
            </a:pPr>
            <a:r>
              <a:rPr lang="en-US" i="1"/>
              <a:t>MUDA of </a:t>
            </a:r>
            <a:r>
              <a:rPr lang="en-US" b="1" i="1"/>
              <a:t>Motion</a:t>
            </a:r>
            <a:endParaRPr lang="en-US" b="1" i="1"/>
          </a:p>
          <a:p>
            <a:pPr marL="1005840" lvl="3" indent="-182880" algn="l" rtl="0">
              <a:lnSpc>
                <a:spcPct val="100000"/>
              </a:lnSpc>
              <a:spcBef>
                <a:spcPts val="500"/>
              </a:spcBef>
              <a:spcAft>
                <a:spcPts val="0"/>
              </a:spcAft>
              <a:buSzPts val="1400"/>
              <a:buChar char="◦"/>
            </a:pPr>
            <a:r>
              <a:rPr lang="en-US" i="1"/>
              <a:t>MUDA of </a:t>
            </a:r>
            <a:r>
              <a:rPr lang="en-US" b="1" i="1"/>
              <a:t>Defects</a:t>
            </a:r>
            <a:endParaRPr lang="en-US" b="1" i="1"/>
          </a:p>
          <a:p>
            <a:pPr marL="182880" lvl="0" indent="-68580" algn="l" rtl="0">
              <a:lnSpc>
                <a:spcPct val="100000"/>
              </a:lnSpc>
              <a:spcBef>
                <a:spcPts val="900"/>
              </a:spcBef>
              <a:spcAft>
                <a:spcPts val="0"/>
              </a:spcAft>
              <a:buSzPts val="1800"/>
              <a:buNone/>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804333" y="134594"/>
            <a:ext cx="1132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3600"/>
              <a:buFont typeface="Century Gothic" panose="020B0502020202020204"/>
              <a:buNone/>
            </a:pPr>
            <a:r>
              <a:rPr lang="en-US" sz="3600"/>
              <a:t>Seven types of </a:t>
            </a:r>
            <a:r>
              <a:rPr lang="en-US" sz="3600" b="1"/>
              <a:t>Muda</a:t>
            </a:r>
            <a:r>
              <a:rPr lang="en-US" sz="3600"/>
              <a:t> or </a:t>
            </a:r>
            <a:r>
              <a:rPr lang="en-US" sz="3600" b="1"/>
              <a:t>7 types of Waste</a:t>
            </a:r>
            <a:r>
              <a:rPr lang="en-US" sz="3600"/>
              <a:t> are:</a:t>
            </a:r>
            <a:endParaRPr lang="en-US" sz="3600"/>
          </a:p>
        </p:txBody>
      </p:sp>
      <p:graphicFrame>
        <p:nvGraphicFramePr>
          <p:cNvPr id="238" name="Google Shape;238;p28"/>
          <p:cNvGraphicFramePr/>
          <p:nvPr/>
        </p:nvGraphicFramePr>
        <p:xfrm>
          <a:off x="1075266" y="1155171"/>
          <a:ext cx="10058400" cy="3000000"/>
        </p:xfrm>
        <a:graphic>
          <a:graphicData uri="http://schemas.openxmlformats.org/drawingml/2006/table">
            <a:tbl>
              <a:tblPr firstRow="1" bandRow="1">
                <a:noFill/>
                <a:tableStyleId>{3A6FCC77-8419-4B74-A9A0-464BCDC249B1}</a:tableStyleId>
              </a:tblPr>
              <a:tblGrid>
                <a:gridCol w="685800"/>
                <a:gridCol w="1938875"/>
                <a:gridCol w="7433725"/>
              </a:tblGrid>
              <a:tr h="370850">
                <a:tc>
                  <a:txBody>
                    <a:bodyPr/>
                    <a:lstStyle/>
                    <a:p>
                      <a:pPr marL="0" marR="0" lvl="0" indent="0" algn="l" rtl="0">
                        <a:spcBef>
                          <a:spcPts val="0"/>
                        </a:spcBef>
                        <a:spcAft>
                          <a:spcPts val="0"/>
                        </a:spcAft>
                        <a:buNone/>
                      </a:pPr>
                      <a:r>
                        <a:rPr lang="en-US" sz="1800" u="none" strike="noStrike" cap="none"/>
                        <a:t>SNO</a:t>
                      </a:r>
                      <a:endParaRPr sz="1800"/>
                    </a:p>
                  </a:txBody>
                  <a:tcPr marL="91450" marR="91450" marT="45725" marB="45725"/>
                </a:tc>
                <a:tc>
                  <a:txBody>
                    <a:bodyPr/>
                    <a:lstStyle/>
                    <a:p>
                      <a:pPr marL="0" marR="0" lvl="0" indent="0" algn="l" rtl="0">
                        <a:spcBef>
                          <a:spcPts val="0"/>
                        </a:spcBef>
                        <a:spcAft>
                          <a:spcPts val="0"/>
                        </a:spcAft>
                        <a:buNone/>
                      </a:pPr>
                      <a:r>
                        <a:rPr lang="en-US" sz="1800"/>
                        <a:t>Factor</a:t>
                      </a:r>
                      <a:endParaRPr sz="1800"/>
                    </a:p>
                  </a:txBody>
                  <a:tcPr marL="91450" marR="91450" marT="45725" marB="45725"/>
                </a:tc>
                <a:tc>
                  <a:txBody>
                    <a:bodyPr/>
                    <a:lstStyle/>
                    <a:p>
                      <a:pPr marL="0" marR="0" lvl="0" indent="0" algn="l" rtl="0">
                        <a:spcBef>
                          <a:spcPts val="0"/>
                        </a:spcBef>
                        <a:spcAft>
                          <a:spcPts val="0"/>
                        </a:spcAft>
                        <a:buNone/>
                      </a:pPr>
                      <a:r>
                        <a:rPr lang="en-US" sz="1800"/>
                        <a:t>Example</a:t>
                      </a:r>
                      <a:endParaRPr sz="1800"/>
                    </a:p>
                  </a:txBody>
                  <a:tcPr marL="91450" marR="91450" marT="45725" marB="45725"/>
                </a:tc>
              </a:tr>
              <a:tr h="370850">
                <a:tc>
                  <a:txBody>
                    <a:bodyPr/>
                    <a:lstStyle/>
                    <a:p>
                      <a:pPr marL="0" marR="0" lvl="0" indent="0" algn="l" rtl="0">
                        <a:spcBef>
                          <a:spcPts val="0"/>
                        </a:spcBef>
                        <a:spcAft>
                          <a:spcPts val="0"/>
                        </a:spcAft>
                        <a:buNone/>
                      </a:pPr>
                      <a:r>
                        <a:rPr lang="en-US" sz="1800"/>
                        <a:t>01</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Overproduction</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occurs when items are manufactured before they are required.</a:t>
                      </a:r>
                      <a:endParaRPr sz="1800"/>
                    </a:p>
                  </a:txBody>
                  <a:tcPr marL="91450" marR="91450" marT="45725" marB="45725"/>
                </a:tc>
              </a:tr>
              <a:tr h="370850">
                <a:tc>
                  <a:txBody>
                    <a:bodyPr/>
                    <a:lstStyle/>
                    <a:p>
                      <a:pPr marL="0" marR="0" lvl="0" indent="0" algn="l" rtl="0">
                        <a:spcBef>
                          <a:spcPts val="0"/>
                        </a:spcBef>
                        <a:spcAft>
                          <a:spcPts val="0"/>
                        </a:spcAft>
                        <a:buNone/>
                      </a:pPr>
                      <a:r>
                        <a:rPr lang="en-US" sz="1800"/>
                        <a:t>02</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Over Processing</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occurs when more work is put into a product or service than is actually required.</a:t>
                      </a:r>
                      <a:endParaRPr sz="1800"/>
                    </a:p>
                  </a:txBody>
                  <a:tcPr marL="91450" marR="91450" marT="45725" marB="45725"/>
                </a:tc>
              </a:tr>
              <a:tr h="370850">
                <a:tc>
                  <a:txBody>
                    <a:bodyPr/>
                    <a:lstStyle/>
                    <a:p>
                      <a:pPr marL="0" marR="0" lvl="0" indent="0" algn="l" rtl="0">
                        <a:spcBef>
                          <a:spcPts val="0"/>
                        </a:spcBef>
                        <a:spcAft>
                          <a:spcPts val="0"/>
                        </a:spcAft>
                        <a:buNone/>
                      </a:pPr>
                      <a:r>
                        <a:rPr lang="en-US" sz="1800"/>
                        <a:t>03</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Inventory</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Inventory is important, but storing too many or too few supplies and finished goods increases costs and can take valuable space.</a:t>
                      </a:r>
                      <a:endParaRPr sz="1800"/>
                    </a:p>
                  </a:txBody>
                  <a:tcPr marL="91450" marR="91450" marT="45725" marB="45725"/>
                </a:tc>
              </a:tr>
              <a:tr h="370850">
                <a:tc>
                  <a:txBody>
                    <a:bodyPr/>
                    <a:lstStyle/>
                    <a:p>
                      <a:pPr marL="0" marR="0" lvl="0" indent="0" algn="l" rtl="0">
                        <a:spcBef>
                          <a:spcPts val="0"/>
                        </a:spcBef>
                        <a:spcAft>
                          <a:spcPts val="0"/>
                        </a:spcAft>
                        <a:buNone/>
                      </a:pPr>
                      <a:r>
                        <a:rPr lang="en-US" sz="1800"/>
                        <a:t>04</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Transport</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Transportation is the movement of products and supplies from one area to another.</a:t>
                      </a:r>
                      <a:endParaRPr sz="1800"/>
                    </a:p>
                  </a:txBody>
                  <a:tcPr marL="91450" marR="91450" marT="45725" marB="45725"/>
                </a:tc>
              </a:tr>
              <a:tr h="370850">
                <a:tc>
                  <a:txBody>
                    <a:bodyPr/>
                    <a:lstStyle/>
                    <a:p>
                      <a:pPr marL="0" marR="0" lvl="0" indent="0" algn="l" rtl="0">
                        <a:spcBef>
                          <a:spcPts val="0"/>
                        </a:spcBef>
                        <a:spcAft>
                          <a:spcPts val="0"/>
                        </a:spcAft>
                        <a:buNone/>
                      </a:pPr>
                      <a:r>
                        <a:rPr lang="en-US" sz="1800"/>
                        <a:t>05</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Waiting</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Waiting is when work or projects come to a halt or slow because machines have yet to finish producing the required goods, products have not arrived, or some other task is holding up the rest of the project.</a:t>
                      </a:r>
                      <a:endParaRPr sz="1800"/>
                    </a:p>
                  </a:txBody>
                  <a:tcPr marL="91450" marR="91450" marT="45725" marB="45725"/>
                </a:tc>
              </a:tr>
              <a:tr h="370850">
                <a:tc>
                  <a:txBody>
                    <a:bodyPr/>
                    <a:lstStyle/>
                    <a:p>
                      <a:pPr marL="0" marR="0" lvl="0" indent="0" algn="l" rtl="0">
                        <a:spcBef>
                          <a:spcPts val="0"/>
                        </a:spcBef>
                        <a:spcAft>
                          <a:spcPts val="0"/>
                        </a:spcAft>
                        <a:buNone/>
                      </a:pPr>
                      <a:r>
                        <a:rPr lang="en-US" sz="1800"/>
                        <a:t>06</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Motion</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Motion is the physical movement of a person or machine required to complete work.</a:t>
                      </a:r>
                      <a:endParaRPr sz="1800"/>
                    </a:p>
                  </a:txBody>
                  <a:tcPr marL="91450" marR="91450" marT="45725" marB="45725"/>
                </a:tc>
              </a:tr>
              <a:tr h="370850">
                <a:tc>
                  <a:txBody>
                    <a:bodyPr/>
                    <a:lstStyle/>
                    <a:p>
                      <a:pPr marL="0" marR="0" lvl="0" indent="0" algn="l" rtl="0">
                        <a:spcBef>
                          <a:spcPts val="0"/>
                        </a:spcBef>
                        <a:spcAft>
                          <a:spcPts val="0"/>
                        </a:spcAft>
                        <a:buNone/>
                      </a:pPr>
                      <a:r>
                        <a:rPr lang="en-US" sz="1800"/>
                        <a:t>07</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Defects</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Defects occur when errors and rework are created because of your processes.</a:t>
                      </a:r>
                      <a:endParaRPr sz="1800"/>
                    </a:p>
                  </a:txBody>
                  <a:tcPr marL="91450" marR="91450" marT="45725" marB="457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Example</a:t>
            </a:r>
            <a:endParaRPr lang="en-US"/>
          </a:p>
        </p:txBody>
      </p:sp>
      <p:sp>
        <p:nvSpPr>
          <p:cNvPr id="244" name="Google Shape;244;p29"/>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The Wastes In Lean Software Development</a:t>
            </a:r>
            <a:endParaRPr lang="en-US" b="1"/>
          </a:p>
        </p:txBody>
      </p:sp>
      <p:pic>
        <p:nvPicPr>
          <p:cNvPr id="245" name="Google Shape;245;p29" descr="Eight Types of Waste in Lean Manufacturing and Lean Software Development"/>
          <p:cNvPicPr preferRelativeResize="0"/>
          <p:nvPr/>
        </p:nvPicPr>
        <p:blipFill rotWithShape="1">
          <a:blip r:embed="rId1"/>
          <a:srcRect/>
          <a:stretch>
            <a:fillRect/>
          </a:stretch>
        </p:blipFill>
        <p:spPr>
          <a:xfrm>
            <a:off x="2009775" y="2675915"/>
            <a:ext cx="8172450" cy="3448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Map the value stream </a:t>
            </a:r>
            <a:endParaRPr lang="en-US"/>
          </a:p>
        </p:txBody>
      </p:sp>
      <p:sp>
        <p:nvSpPr>
          <p:cNvPr id="251" name="Google Shape;251;p30"/>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i="1"/>
              <a:t>"Value stream mapping is a Lean management method that allows you to visualize, analyze and improve all the steps in a product delivery process." </a:t>
            </a:r>
            <a:endParaRPr i="1"/>
          </a:p>
          <a:p>
            <a:pPr marL="182880" lvl="0" indent="-182880" algn="l" rtl="0">
              <a:lnSpc>
                <a:spcPct val="100000"/>
              </a:lnSpc>
              <a:spcBef>
                <a:spcPts val="900"/>
              </a:spcBef>
              <a:spcAft>
                <a:spcPts val="0"/>
              </a:spcAft>
              <a:buSzPts val="1800"/>
              <a:buChar char="◦"/>
            </a:pPr>
            <a:r>
              <a:rPr lang="en-US"/>
              <a:t>Even individual contributors can have a bird’s eye overview of how the team’s work is progressing.</a:t>
            </a:r>
            <a:endParaRPr lang="en-US"/>
          </a:p>
          <a:p>
            <a:pPr marL="182880" lvl="0" indent="-182880" algn="l" rtl="0">
              <a:lnSpc>
                <a:spcPct val="100000"/>
              </a:lnSpc>
              <a:spcBef>
                <a:spcPts val="900"/>
              </a:spcBef>
              <a:spcAft>
                <a:spcPts val="0"/>
              </a:spcAft>
              <a:buSzPts val="1800"/>
              <a:buChar char="◦"/>
            </a:pPr>
            <a:r>
              <a:rPr lang="en-US"/>
              <a:t>Kanban is probably one of the most reliable value stream mapping tools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Value stream mapping </a:t>
            </a:r>
            <a:endParaRPr lang="en-US"/>
          </a:p>
        </p:txBody>
      </p:sp>
      <p:pic>
        <p:nvPicPr>
          <p:cNvPr id="257" name="Google Shape;257;p31" descr="Kanban board manufacturing procurement"/>
          <p:cNvPicPr preferRelativeResize="0"/>
          <p:nvPr>
            <p:ph type="body" idx="1"/>
          </p:nvPr>
        </p:nvPicPr>
        <p:blipFill rotWithShape="1">
          <a:blip r:embed="rId1"/>
          <a:srcRect/>
          <a:stretch>
            <a:fillRect/>
          </a:stretch>
        </p:blipFill>
        <p:spPr>
          <a:xfrm>
            <a:off x="3491719" y="2502929"/>
            <a:ext cx="8235051" cy="3932237"/>
          </a:xfrm>
          <a:prstGeom prst="rect">
            <a:avLst/>
          </a:prstGeom>
          <a:noFill/>
          <a:ln>
            <a:noFill/>
          </a:ln>
        </p:spPr>
      </p:pic>
      <p:sp>
        <p:nvSpPr>
          <p:cNvPr id="258" name="Google Shape;258;p31"/>
          <p:cNvSpPr/>
          <p:nvPr/>
        </p:nvSpPr>
        <p:spPr>
          <a:xfrm>
            <a:off x="537314" y="1764265"/>
            <a:ext cx="5126885" cy="1477328"/>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1F1F1F"/>
              </a:buClr>
              <a:buSzPts val="1800"/>
              <a:buFont typeface="Century Gothic" panose="020B0502020202020204"/>
              <a:buAutoNum type="arabicPeriod"/>
            </a:pPr>
            <a:r>
              <a:rPr lang="en-US" sz="1800" b="1">
                <a:solidFill>
                  <a:srgbClr val="1F1F1F"/>
                </a:solidFill>
                <a:latin typeface="Arial" panose="020B0604020202020204"/>
                <a:ea typeface="Arial" panose="020B0604020202020204"/>
                <a:cs typeface="Arial" panose="020B0604020202020204"/>
                <a:sym typeface="Arial" panose="020B0604020202020204"/>
              </a:rPr>
              <a:t>Choose a Kanban Board</a:t>
            </a:r>
            <a:endParaRPr lang="en-US" sz="1800" b="1">
              <a:solidFill>
                <a:srgbClr val="1F1F1F"/>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rPr>
              <a:t>Define VSM Purpose and Expectations</a:t>
            </a:r>
            <a:endPar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rPr>
              <a:t>Visualize the Key Stages of Your Workflow</a:t>
            </a:r>
            <a:endPar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rPr>
              <a:t> Perform Value Stream Map Analysis</a:t>
            </a:r>
            <a:endPar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28600" algn="l" rtl="0">
              <a:spcBef>
                <a:spcPts val="0"/>
              </a:spcBef>
              <a:spcAft>
                <a:spcPts val="0"/>
              </a:spcAft>
              <a:buClr>
                <a:schemeClr val="dk1"/>
              </a:buClr>
              <a:buSzPts val="1800"/>
              <a:buFont typeface="Century Gothic" panose="020B0502020202020204"/>
              <a:buNone/>
            </a:pPr>
            <a:endParaRPr sz="1800" b="1" i="0">
              <a:solidFill>
                <a:srgbClr val="1F1F1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14"/>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Content</a:t>
            </a:r>
            <a:endParaRPr lang="en-US"/>
          </a:p>
        </p:txBody>
      </p:sp>
      <p:sp>
        <p:nvSpPr>
          <p:cNvPr id="113" name="Google Shape;113;p14"/>
          <p:cNvSpPr txBox="1"/>
          <p:nvPr>
            <p:ph type="body" idx="1"/>
          </p:nvPr>
        </p:nvSpPr>
        <p:spPr>
          <a:xfrm>
            <a:off x="1066800" y="2103120"/>
            <a:ext cx="10301416"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Business Process Improvement</a:t>
            </a:r>
            <a:endParaRPr lang="en-US"/>
          </a:p>
          <a:p>
            <a:pPr marL="182880" lvl="0" indent="-182880" algn="l" rtl="0">
              <a:lnSpc>
                <a:spcPct val="100000"/>
              </a:lnSpc>
              <a:spcBef>
                <a:spcPts val="900"/>
              </a:spcBef>
              <a:spcAft>
                <a:spcPts val="0"/>
              </a:spcAft>
              <a:buSzPts val="1800"/>
              <a:buChar char="◦"/>
            </a:pPr>
            <a:r>
              <a:rPr lang="en-US"/>
              <a:t>How it effects on business process</a:t>
            </a:r>
            <a:endParaRPr lang="en-US"/>
          </a:p>
          <a:p>
            <a:pPr marL="182880" lvl="0" indent="-182880" algn="l" rtl="0">
              <a:lnSpc>
                <a:spcPct val="100000"/>
              </a:lnSpc>
              <a:spcBef>
                <a:spcPts val="900"/>
              </a:spcBef>
              <a:spcAft>
                <a:spcPts val="0"/>
              </a:spcAft>
              <a:buSzPts val="1800"/>
              <a:buChar char="◦"/>
            </a:pPr>
            <a:r>
              <a:rPr lang="en-US"/>
              <a:t>Business Process Methodology </a:t>
            </a:r>
            <a:endParaRPr lang="en-US"/>
          </a:p>
          <a:p>
            <a:pPr marL="182880" lvl="0" indent="-182880" algn="l" rtl="0">
              <a:lnSpc>
                <a:spcPct val="100000"/>
              </a:lnSpc>
              <a:spcBef>
                <a:spcPts val="900"/>
              </a:spcBef>
              <a:spcAft>
                <a:spcPts val="0"/>
              </a:spcAft>
              <a:buSzPts val="1800"/>
              <a:buChar char="◦"/>
            </a:pPr>
            <a:r>
              <a:rPr lang="en-US"/>
              <a:t>(Lean Management, Six Sigma, Agile Management, Kaizen, Total QualitY Management).</a:t>
            </a:r>
            <a:endParaRPr lang="en-US"/>
          </a:p>
          <a:p>
            <a:pPr marL="182880" lvl="0" indent="-182880" algn="l" rtl="0">
              <a:lnSpc>
                <a:spcPct val="100000"/>
              </a:lnSpc>
              <a:spcBef>
                <a:spcPts val="900"/>
              </a:spcBef>
              <a:spcAft>
                <a:spcPts val="0"/>
              </a:spcAft>
              <a:buSzPts val="1800"/>
              <a:buChar char="◦"/>
            </a:pPr>
            <a:r>
              <a:rPr lang="en-US"/>
              <a:t>Lean Management</a:t>
            </a:r>
            <a:endParaRPr lang="en-US"/>
          </a:p>
          <a:p>
            <a:pPr marL="182880" lvl="0" indent="-182880" algn="l" rtl="0">
              <a:lnSpc>
                <a:spcPct val="100000"/>
              </a:lnSpc>
              <a:spcBef>
                <a:spcPts val="900"/>
              </a:spcBef>
              <a:spcAft>
                <a:spcPts val="0"/>
              </a:spcAft>
              <a:buSzPts val="1800"/>
              <a:buChar char="◦"/>
            </a:pPr>
            <a:r>
              <a:rPr lang="en-US"/>
              <a:t>Six Sigma</a:t>
            </a:r>
            <a:endParaRPr lang="en-US"/>
          </a:p>
          <a:p>
            <a:pPr marL="182880" lvl="0" indent="-182880" algn="l" rtl="0">
              <a:lnSpc>
                <a:spcPct val="100000"/>
              </a:lnSpc>
              <a:spcBef>
                <a:spcPts val="900"/>
              </a:spcBef>
              <a:spcAft>
                <a:spcPts val="0"/>
              </a:spcAft>
              <a:buSzPts val="1800"/>
              <a:buChar char="◦"/>
            </a:pPr>
            <a:r>
              <a:rPr lang="en-US"/>
              <a:t>TQM</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Create flow</a:t>
            </a:r>
            <a:endParaRPr lang="en-US"/>
          </a:p>
        </p:txBody>
      </p:sp>
      <p:pic>
        <p:nvPicPr>
          <p:cNvPr id="264" name="Google Shape;264;p32" descr="Process Bottleneck"/>
          <p:cNvPicPr preferRelativeResize="0"/>
          <p:nvPr>
            <p:ph type="body" idx="1"/>
          </p:nvPr>
        </p:nvPicPr>
        <p:blipFill rotWithShape="1">
          <a:blip r:embed="rId1"/>
          <a:srcRect/>
          <a:stretch>
            <a:fillRect/>
          </a:stretch>
        </p:blipFill>
        <p:spPr>
          <a:xfrm>
            <a:off x="1469495" y="1765686"/>
            <a:ext cx="9384813" cy="3932237"/>
          </a:xfrm>
          <a:prstGeom prst="rect">
            <a:avLst/>
          </a:prstGeom>
          <a:noFill/>
          <a:ln>
            <a:noFill/>
          </a:ln>
        </p:spPr>
      </p:pic>
      <p:sp>
        <p:nvSpPr>
          <p:cNvPr id="265" name="Google Shape;265;p32"/>
          <p:cNvSpPr/>
          <p:nvPr/>
        </p:nvSpPr>
        <p:spPr>
          <a:xfrm>
            <a:off x="1301578" y="5697923"/>
            <a:ext cx="9053384" cy="461665"/>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200"/>
              <a:buFont typeface="Arial" panose="020B0604020202020204"/>
              <a:buChar char="•"/>
            </a:pPr>
            <a:r>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Having removed all these, your process will be stable and will allow you to use the project resources more efficiently</a:t>
            </a:r>
            <a:endPar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71450" marR="0" lvl="0" indent="-171450" algn="l" rtl="0">
              <a:spcBef>
                <a:spcPts val="0"/>
              </a:spcBef>
              <a:spcAft>
                <a:spcPts val="0"/>
              </a:spcAft>
              <a:buClr>
                <a:schemeClr val="dk1"/>
              </a:buClr>
              <a:buSzPts val="1200"/>
              <a:buFont typeface="Arial" panose="020B0604020202020204"/>
              <a:buChar char="•"/>
            </a:pPr>
            <a:r>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 Identify steps that do not create value and if you can, eliminate them. If you can’t eliminate, improve them. Make the value-creating steps</a:t>
            </a:r>
            <a:endPar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Create Pull System</a:t>
            </a:r>
            <a:endParaRPr lang="en-US"/>
          </a:p>
        </p:txBody>
      </p:sp>
      <p:sp>
        <p:nvSpPr>
          <p:cNvPr id="271" name="Google Shape;271;p33"/>
          <p:cNvSpPr txBox="1"/>
          <p:nvPr>
            <p:ph type="body" idx="1"/>
          </p:nvPr>
        </p:nvSpPr>
        <p:spPr>
          <a:xfrm>
            <a:off x="1066800" y="2103120"/>
            <a:ext cx="10058400" cy="1332058"/>
          </a:xfrm>
          <a:prstGeom prst="rect">
            <a:avLst/>
          </a:prstGeom>
          <a:noFill/>
          <a:ln>
            <a:noFill/>
          </a:ln>
        </p:spPr>
        <p:txBody>
          <a:bodyPr spcFirstLastPara="1" wrap="square" lIns="91425" tIns="45700" rIns="91425" bIns="45700" anchor="t" anchorCtr="0">
            <a:normAutofit fontScale="85000" lnSpcReduction="10000"/>
          </a:bodyPr>
          <a:lstStyle/>
          <a:p>
            <a:pPr marL="182880" lvl="0" indent="-182880" algn="l" rtl="0">
              <a:lnSpc>
                <a:spcPct val="100000"/>
              </a:lnSpc>
              <a:spcBef>
                <a:spcPts val="0"/>
              </a:spcBef>
              <a:spcAft>
                <a:spcPts val="0"/>
              </a:spcAft>
              <a:buSzPct val="100000"/>
              <a:buChar char="◦"/>
            </a:pPr>
            <a:r>
              <a:rPr lang="en-US">
                <a:latin typeface="Times New Roman" panose="02020603050405020304"/>
                <a:ea typeface="Times New Roman" panose="02020603050405020304"/>
                <a:cs typeface="Times New Roman" panose="02020603050405020304"/>
                <a:sym typeface="Times New Roman" panose="02020603050405020304"/>
              </a:rPr>
              <a:t>A pull system is a Lean technique for reducing the waste of any production process. Applying a pull system allows you to start new work only when there is customer demand for it. This allows you to reduce overhead and optimize storage costs.</a:t>
            </a:r>
            <a:endParaRPr b="1">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ct val="100000"/>
              <a:buChar char="◦"/>
            </a:pPr>
            <a:r>
              <a:rPr lang="en-US" b="1">
                <a:latin typeface="Times New Roman" panose="02020603050405020304"/>
                <a:ea typeface="Times New Roman" panose="02020603050405020304"/>
                <a:cs typeface="Times New Roman" panose="02020603050405020304"/>
                <a:sym typeface="Times New Roman" panose="02020603050405020304"/>
              </a:rPr>
              <a:t>a work item has to be in progress only if there is a demand for it.</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ct val="100000"/>
              <a:buChar char="◦"/>
            </a:pPr>
            <a:r>
              <a:rPr lang="en-US" b="1">
                <a:latin typeface="Times New Roman" panose="02020603050405020304"/>
                <a:ea typeface="Times New Roman" panose="02020603050405020304"/>
                <a:cs typeface="Times New Roman" panose="02020603050405020304"/>
                <a:sym typeface="Times New Roman" panose="02020603050405020304"/>
              </a:rPr>
              <a:t>Example:</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182880" lvl="0" indent="-85725" algn="l" rtl="0">
              <a:lnSpc>
                <a:spcPct val="100000"/>
              </a:lnSpc>
              <a:spcBef>
                <a:spcPts val="900"/>
              </a:spcBef>
              <a:spcAft>
                <a:spcPts val="0"/>
              </a:spcAft>
              <a:buSzPct val="100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72" name="Google Shape;272;p33"/>
          <p:cNvSpPr/>
          <p:nvPr/>
        </p:nvSpPr>
        <p:spPr>
          <a:xfrm>
            <a:off x="1977081" y="3435178"/>
            <a:ext cx="8798011" cy="2949146"/>
          </a:xfrm>
          <a:prstGeom prst="rect">
            <a:avLst/>
          </a:prstGeom>
          <a:solidFill>
            <a:schemeClr val="accent6"/>
          </a:solidFill>
          <a:ln w="12700" cap="flat" cmpd="sng">
            <a:solidFill>
              <a:srgbClr val="477674"/>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spcBef>
                <a:spcPts val="0"/>
              </a:spcBef>
              <a:spcAft>
                <a:spcPts val="0"/>
              </a:spcAft>
              <a:buClr>
                <a:schemeClr val="dk1"/>
              </a:buClr>
              <a:buSzPts val="1600"/>
              <a:buFont typeface="Century Gothic" panose="020B0502020202020204"/>
              <a:buAutoNum type="arabicPeriod"/>
            </a:pP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Apple is one of the brightest examples of how a pull system can be successful. Have you ever seen these long waiting queues in front of the Apple stores during the iPhone's latest release?</a:t>
            </a:r>
            <a:endPar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600"/>
              <a:buFont typeface="Century Gothic" panose="020B0502020202020204"/>
              <a:buAutoNum type="arabicPeriod"/>
            </a:pP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Apple always creates a buzz around their new products, and consumers are always ready to buy. They want to pull the product from the stores.</a:t>
            </a:r>
            <a:endPar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600"/>
              <a:buFont typeface="Century Gothic" panose="020B0502020202020204"/>
              <a:buAutoNum type="arabicPeriod"/>
            </a:pP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Apple doesn’t overstock their shops or retail partners. They wait to see if there is a demand for more, and if it increases, they produce more. This way, the company optimizes its resources and achieves high-cost efficiency.</a:t>
            </a:r>
            <a:endPar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Example -01 </a:t>
            </a:r>
            <a:endParaRPr lang="en-US"/>
          </a:p>
        </p:txBody>
      </p:sp>
      <p:sp>
        <p:nvSpPr>
          <p:cNvPr id="278" name="Google Shape;278;p34"/>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Truck Manufacturing</a:t>
            </a:r>
            <a:endParaRPr lang="en-US" b="1"/>
          </a:p>
          <a:p>
            <a:pPr marL="182880" lvl="0" indent="-182880" algn="l" rtl="0">
              <a:lnSpc>
                <a:spcPct val="100000"/>
              </a:lnSpc>
              <a:spcBef>
                <a:spcPts val="900"/>
              </a:spcBef>
              <a:spcAft>
                <a:spcPts val="0"/>
              </a:spcAft>
              <a:buSzPts val="1800"/>
              <a:buChar char="◦"/>
            </a:pPr>
            <a:r>
              <a:rPr lang="en-US"/>
              <a:t> </a:t>
            </a:r>
            <a:br>
              <a:rPr lang="en-US"/>
            </a:br>
            <a:r>
              <a:rPr lang="en-US"/>
              <a:t>Dakota Bodies in South Dakota builds truck bodies for the service and industrial markets. To keep up with market demands, a lean team was established to work with company leaders to define their goals for the lean program. Lean 101 training was provided for supervisors, managers, and key operators. A Kanban system was installed to support just-in-time manufacturing and reduce inventory levels.</a:t>
            </a:r>
            <a:br>
              <a:rPr lang="en-US"/>
            </a:br>
            <a:r>
              <a:rPr lang="en-US"/>
              <a:t> </a:t>
            </a:r>
            <a:br>
              <a:rPr lang="en-US"/>
            </a:br>
            <a:r>
              <a:rPr lang="en-US"/>
              <a:t>Results: Revenues improved by 20 percent and with an overall increase in productivity of 5 percent. </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Example 02 </a:t>
            </a:r>
            <a:endParaRPr lang="en-US"/>
          </a:p>
        </p:txBody>
      </p:sp>
      <p:sp>
        <p:nvSpPr>
          <p:cNvPr id="284" name="Google Shape;284;p35"/>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A printing company was struggling with late orders and long lead times. Inventory piled up in its warehouse, with more than 10 percent of the finished product being thrown away. To improve efficiency, a lean team was assembled to map the value stream and identify waste that could be removed from the workflow. 5S (visual workplace) was also used to maximize workflow before deploying cellular manufacturing systems.</a:t>
            </a:r>
            <a:br>
              <a:rPr lang="en-US"/>
            </a:br>
            <a:r>
              <a:rPr lang="en-US"/>
              <a:t> </a:t>
            </a:r>
            <a:br>
              <a:rPr lang="en-US"/>
            </a:br>
            <a:r>
              <a:rPr lang="en-US"/>
              <a:t>Results: On-time delivery increased to 95 percent with much-shortened lead times; improved inventory management resulted in less waste of finished product</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Example</a:t>
            </a:r>
            <a:endParaRPr lang="en-US"/>
          </a:p>
        </p:txBody>
      </p:sp>
      <p:sp>
        <p:nvSpPr>
          <p:cNvPr id="290" name="Google Shape;290;p36"/>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600"/>
              <a:buChar char="◦"/>
            </a:pPr>
            <a:r>
              <a:rPr lang="en-US" sz="1600" cap="none">
                <a:latin typeface="Calibri" panose="020F0502020204030204"/>
                <a:ea typeface="Calibri" panose="020F0502020204030204"/>
                <a:cs typeface="Calibri" panose="020F0502020204030204"/>
                <a:sym typeface="Calibri" panose="020F0502020204030204"/>
              </a:rPr>
              <a:t>TOYOTA</a:t>
            </a:r>
            <a:endParaRPr sz="1600" b="1" cap="none">
              <a:latin typeface="Calibri" panose="020F0502020204030204"/>
              <a:ea typeface="Calibri" panose="020F0502020204030204"/>
              <a:cs typeface="Calibri" panose="020F0502020204030204"/>
              <a:sym typeface="Calibri" panose="020F0502020204030204"/>
            </a:endParaRPr>
          </a:p>
          <a:p>
            <a:pPr marL="182880" lvl="0" indent="-182880" algn="l" rtl="0">
              <a:lnSpc>
                <a:spcPct val="100000"/>
              </a:lnSpc>
              <a:spcBef>
                <a:spcPts val="900"/>
              </a:spcBef>
              <a:spcAft>
                <a:spcPts val="0"/>
              </a:spcAft>
              <a:buSzPts val="1600"/>
              <a:buChar char="◦"/>
            </a:pPr>
            <a:r>
              <a:rPr lang="en-US" sz="1600">
                <a:latin typeface="Calibri" panose="020F0502020204030204"/>
                <a:ea typeface="Calibri" panose="020F0502020204030204"/>
                <a:cs typeface="Calibri" panose="020F0502020204030204"/>
                <a:sym typeface="Calibri" panose="020F0502020204030204"/>
              </a:rPr>
              <a:t>The automobile giant was perhaps the first major company to adopt this lean ideology in their manufacturing processes, initially calling the method the Toyota Production System. Not only have they eliminated waste but they have also mastered the techniques required to minimize faulty products that do not meet customer needs. Toyota works with two primary processes that allow these goals to be reached. The first is a process called </a:t>
            </a:r>
            <a:r>
              <a:rPr lang="en-US" sz="1600" b="1">
                <a:latin typeface="Calibri" panose="020F0502020204030204"/>
                <a:ea typeface="Calibri" panose="020F0502020204030204"/>
                <a:cs typeface="Calibri" panose="020F0502020204030204"/>
                <a:sym typeface="Calibri" panose="020F0502020204030204"/>
              </a:rPr>
              <a:t>Jidoka</a:t>
            </a:r>
            <a:r>
              <a:rPr lang="en-US" sz="1600">
                <a:latin typeface="Calibri" panose="020F0502020204030204"/>
                <a:ea typeface="Calibri" panose="020F0502020204030204"/>
                <a:cs typeface="Calibri" panose="020F0502020204030204"/>
                <a:sym typeface="Calibri" panose="020F0502020204030204"/>
              </a:rPr>
              <a:t>, which translates roughly to “mechanization with the help of humans.” This means that although some aspects of the job are automated, humans are continually checking the quality of the product. There are also programs built into the system that allows the machines to shut themselves down if someone spots a problem. The second part is known as the Just In Time or JIT model. This ensures that the next step of a process is only started once the previous phase is completed. This way, if there is a flaw in the assembly line, no extra and unnecessary work will be completed. This lean manufacturing technique has paved the way for dozens of other companies to follow in their footsteps.</a:t>
            </a:r>
            <a:endParaRPr lang="en-US" sz="1600">
              <a:latin typeface="Calibri" panose="020F0502020204030204"/>
              <a:ea typeface="Calibri" panose="020F0502020204030204"/>
              <a:cs typeface="Calibri" panose="020F0502020204030204"/>
              <a:sym typeface="Calibri" panose="020F0502020204030204"/>
            </a:endParaRPr>
          </a:p>
          <a:p>
            <a:pPr marL="182880" lvl="0" indent="-81280" algn="l" rtl="0">
              <a:lnSpc>
                <a:spcPct val="100000"/>
              </a:lnSpc>
              <a:spcBef>
                <a:spcPts val="900"/>
              </a:spcBef>
              <a:spcAft>
                <a:spcPts val="0"/>
              </a:spcAft>
              <a:buSzPts val="1600"/>
              <a:buNone/>
            </a:pPr>
            <a:endParaRPr sz="16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406675" y="630369"/>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Six Sigma</a:t>
            </a:r>
            <a:endParaRPr lang="en-US"/>
          </a:p>
        </p:txBody>
      </p:sp>
      <p:sp>
        <p:nvSpPr>
          <p:cNvPr id="296" name="Google Shape;296;p37"/>
          <p:cNvSpPr txBox="1"/>
          <p:nvPr>
            <p:ph type="body" idx="1"/>
          </p:nvPr>
        </p:nvSpPr>
        <p:spPr>
          <a:xfrm>
            <a:off x="7325000" y="630375"/>
            <a:ext cx="4313700" cy="393180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Six Sigma measures inconsistencies or defects in a process.</a:t>
            </a:r>
            <a:endParaRPr lang="en-US"/>
          </a:p>
          <a:p>
            <a:pPr marL="182880" lvl="0" indent="-182880" algn="l" rtl="0">
              <a:lnSpc>
                <a:spcPct val="100000"/>
              </a:lnSpc>
              <a:spcBef>
                <a:spcPts val="900"/>
              </a:spcBef>
              <a:spcAft>
                <a:spcPts val="0"/>
              </a:spcAft>
              <a:buSzPts val="1800"/>
              <a:buChar char="◦"/>
            </a:pPr>
            <a:r>
              <a:rPr lang="en-US"/>
              <a:t>The methodology focuses on perfecting the end product.</a:t>
            </a:r>
            <a:endParaRPr lang="en-US"/>
          </a:p>
          <a:p>
            <a:pPr marL="182880" lvl="0" indent="-182880" algn="l" rtl="0">
              <a:lnSpc>
                <a:spcPct val="100000"/>
              </a:lnSpc>
              <a:spcBef>
                <a:spcPts val="900"/>
              </a:spcBef>
              <a:spcAft>
                <a:spcPts val="0"/>
              </a:spcAft>
              <a:buSzPts val="1800"/>
              <a:buChar char="◦"/>
            </a:pPr>
            <a:r>
              <a:rPr lang="en-US"/>
              <a:t> </a:t>
            </a:r>
            <a:r>
              <a:rPr lang="en-US"/>
              <a:t>Six Sigma methodologies are used to identify and remove the root cause of defects or reduce the process variation (using statistical or process analysis methods) and also the costs that are associated with it.</a:t>
            </a:r>
            <a:endParaRPr lang="en-US"/>
          </a:p>
        </p:txBody>
      </p:sp>
      <p:pic>
        <p:nvPicPr>
          <p:cNvPr id="297" name="Google Shape;297;p37"/>
          <p:cNvPicPr preferRelativeResize="0"/>
          <p:nvPr/>
        </p:nvPicPr>
        <p:blipFill>
          <a:blip r:embed="rId1"/>
          <a:stretch>
            <a:fillRect/>
          </a:stretch>
        </p:blipFill>
        <p:spPr>
          <a:xfrm>
            <a:off x="406675" y="2129919"/>
            <a:ext cx="7020200" cy="36463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a:t>
            </a:r>
            <a:endParaRPr lang="en-US"/>
          </a:p>
        </p:txBody>
      </p:sp>
      <p:sp>
        <p:nvSpPr>
          <p:cNvPr id="303" name="Google Shape;303;p38"/>
          <p:cNvSpPr txBox="1"/>
          <p:nvPr>
            <p:ph type="body" idx="1"/>
          </p:nvPr>
        </p:nvSpPr>
        <p:spPr>
          <a:xfrm>
            <a:off x="1066800" y="2103120"/>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p>
        </p:txBody>
      </p:sp>
      <p:pic>
        <p:nvPicPr>
          <p:cNvPr id="304" name="Google Shape;304;p38"/>
          <p:cNvPicPr preferRelativeResize="0"/>
          <p:nvPr/>
        </p:nvPicPr>
        <p:blipFill>
          <a:blip r:embed="rId1"/>
          <a:stretch>
            <a:fillRect/>
          </a:stretch>
        </p:blipFill>
        <p:spPr>
          <a:xfrm>
            <a:off x="1125426" y="1775100"/>
            <a:ext cx="9999774" cy="4587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1066800" y="642594"/>
            <a:ext cx="10058400" cy="1371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Six Sigma’s Approach to Problem Solving</a:t>
            </a:r>
            <a:endParaRPr lang="en-US"/>
          </a:p>
        </p:txBody>
      </p:sp>
      <p:pic>
        <p:nvPicPr>
          <p:cNvPr id="310" name="Google Shape;310;p39"/>
          <p:cNvPicPr preferRelativeResize="0"/>
          <p:nvPr/>
        </p:nvPicPr>
        <p:blipFill>
          <a:blip r:embed="rId1"/>
          <a:stretch>
            <a:fillRect/>
          </a:stretch>
        </p:blipFill>
        <p:spPr>
          <a:xfrm>
            <a:off x="3074078" y="1593325"/>
            <a:ext cx="8792796" cy="3931800"/>
          </a:xfrm>
          <a:prstGeom prst="rect">
            <a:avLst/>
          </a:prstGeom>
          <a:noFill/>
          <a:ln>
            <a:noFill/>
          </a:ln>
        </p:spPr>
      </p:pic>
      <p:sp>
        <p:nvSpPr>
          <p:cNvPr id="311" name="Google Shape;311;p39"/>
          <p:cNvSpPr txBox="1"/>
          <p:nvPr/>
        </p:nvSpPr>
        <p:spPr>
          <a:xfrm>
            <a:off x="479200" y="2669850"/>
            <a:ext cx="201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entury Gothic" panose="020B0502020202020204"/>
                <a:ea typeface="Century Gothic" panose="020B0502020202020204"/>
                <a:cs typeface="Century Gothic" panose="020B0502020202020204"/>
                <a:sym typeface="Century Gothic" panose="020B0502020202020204"/>
              </a:rPr>
              <a:t>Concept was </a:t>
            </a:r>
            <a:r>
              <a:rPr lang="en-US" b="1">
                <a:latin typeface="Century Gothic" panose="020B0502020202020204"/>
                <a:ea typeface="Century Gothic" panose="020B0502020202020204"/>
                <a:cs typeface="Century Gothic" panose="020B0502020202020204"/>
                <a:sym typeface="Century Gothic" panose="020B0502020202020204"/>
              </a:rPr>
              <a:t>introduced</a:t>
            </a:r>
            <a:r>
              <a:rPr lang="en-US" b="1">
                <a:latin typeface="Century Gothic" panose="020B0502020202020204"/>
                <a:ea typeface="Century Gothic" panose="020B0502020202020204"/>
                <a:cs typeface="Century Gothic" panose="020B0502020202020204"/>
                <a:sym typeface="Century Gothic" panose="020B0502020202020204"/>
              </a:rPr>
              <a:t> in 1980</a:t>
            </a:r>
            <a:endParaRPr b="1">
              <a:latin typeface="Century Gothic" panose="020B0502020202020204"/>
              <a:ea typeface="Century Gothic" panose="020B0502020202020204"/>
              <a:cs typeface="Century Gothic" panose="020B0502020202020204"/>
              <a:sym typeface="Century Gothic" panose="020B0502020202020204"/>
            </a:endParaRPr>
          </a:p>
        </p:txBody>
      </p:sp>
      <p:cxnSp>
        <p:nvCxnSpPr>
          <p:cNvPr id="312" name="Google Shape;312;p39"/>
          <p:cNvCxnSpPr>
            <a:stCxn id="311" idx="2"/>
          </p:cNvCxnSpPr>
          <p:nvPr/>
        </p:nvCxnSpPr>
        <p:spPr>
          <a:xfrm flipH="1">
            <a:off x="1481500" y="3285450"/>
            <a:ext cx="6300" cy="1059300"/>
          </a:xfrm>
          <a:prstGeom prst="straightConnector1">
            <a:avLst/>
          </a:prstGeom>
          <a:noFill/>
          <a:ln w="76200" cap="flat" cmpd="sng">
            <a:solidFill>
              <a:schemeClr val="dk2"/>
            </a:solidFill>
            <a:prstDash val="solid"/>
            <a:round/>
            <a:headEnd type="none" w="med" len="med"/>
            <a:tailEnd type="triangle" w="med" len="med"/>
          </a:ln>
        </p:spPr>
      </p:cxnSp>
      <p:pic>
        <p:nvPicPr>
          <p:cNvPr id="313" name="Google Shape;313;p39"/>
          <p:cNvPicPr preferRelativeResize="0"/>
          <p:nvPr/>
        </p:nvPicPr>
        <p:blipFill>
          <a:blip r:embed="rId2"/>
          <a:stretch>
            <a:fillRect/>
          </a:stretch>
        </p:blipFill>
        <p:spPr>
          <a:xfrm>
            <a:off x="336425" y="4528150"/>
            <a:ext cx="3141000" cy="1234525"/>
          </a:xfrm>
          <a:prstGeom prst="rect">
            <a:avLst/>
          </a:prstGeom>
          <a:noFill/>
          <a:ln>
            <a:noFill/>
          </a:ln>
        </p:spPr>
      </p:pic>
      <p:sp>
        <p:nvSpPr>
          <p:cNvPr id="314" name="Google Shape;314;p39"/>
          <p:cNvSpPr txBox="1"/>
          <p:nvPr/>
        </p:nvSpPr>
        <p:spPr>
          <a:xfrm>
            <a:off x="260225" y="5762675"/>
            <a:ext cx="3000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rgbClr val="444444"/>
                </a:solidFill>
                <a:highlight>
                  <a:srgbClr val="FFFFFF"/>
                </a:highlight>
              </a:rPr>
              <a:t>engineer Bill Smith</a:t>
            </a:r>
            <a:endParaRPr sz="1350">
              <a:solidFill>
                <a:srgbClr val="444444"/>
              </a:solidFill>
              <a:highlight>
                <a:srgbClr val="FFFFFF"/>
              </a:highlight>
            </a:endParaRPr>
          </a:p>
          <a:p>
            <a:pPr marL="0" lvl="0" indent="0" algn="l" rtl="0">
              <a:spcBef>
                <a:spcPts val="0"/>
              </a:spcBef>
              <a:spcAft>
                <a:spcPts val="0"/>
              </a:spcAft>
              <a:buNone/>
            </a:pPr>
            <a:r>
              <a:rPr lang="en-US" sz="1350">
                <a:solidFill>
                  <a:srgbClr val="444444"/>
                </a:solidFill>
                <a:highlight>
                  <a:srgbClr val="FFFFFF"/>
                </a:highlight>
              </a:rPr>
              <a:t>After that it goes on world wide</a:t>
            </a:r>
            <a:endParaRPr sz="1350">
              <a:solidFill>
                <a:srgbClr val="444444"/>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 aims reduce</a:t>
            </a:r>
            <a:endParaRPr lang="en-US"/>
          </a:p>
        </p:txBody>
      </p:sp>
      <p:pic>
        <p:nvPicPr>
          <p:cNvPr id="320" name="Google Shape;320;p40"/>
          <p:cNvPicPr preferRelativeResize="0"/>
          <p:nvPr/>
        </p:nvPicPr>
        <p:blipFill>
          <a:blip r:embed="rId1"/>
          <a:stretch>
            <a:fillRect/>
          </a:stretch>
        </p:blipFill>
        <p:spPr>
          <a:xfrm>
            <a:off x="1318363" y="2186798"/>
            <a:ext cx="9555276" cy="2695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a:t>
            </a:r>
            <a:endParaRPr lang="en-US"/>
          </a:p>
        </p:txBody>
      </p:sp>
      <p:pic>
        <p:nvPicPr>
          <p:cNvPr id="326" name="Google Shape;326;p41"/>
          <p:cNvPicPr preferRelativeResize="0"/>
          <p:nvPr/>
        </p:nvPicPr>
        <p:blipFill>
          <a:blip r:embed="rId1"/>
          <a:stretch>
            <a:fillRect/>
          </a:stretch>
        </p:blipFill>
        <p:spPr>
          <a:xfrm>
            <a:off x="2361797" y="1891800"/>
            <a:ext cx="8196626" cy="413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Century Gothic" panose="020B0502020202020204"/>
              <a:buNone/>
            </a:pPr>
            <a:r>
              <a:rPr lang="en-US" sz="4000"/>
              <a:t>What is Business Process Improvement?</a:t>
            </a:r>
            <a:endParaRPr sz="4000"/>
          </a:p>
        </p:txBody>
      </p:sp>
      <p:sp>
        <p:nvSpPr>
          <p:cNvPr id="119" name="Google Shape;119;p15"/>
          <p:cNvSpPr txBox="1"/>
          <p:nvPr>
            <p:ph type="body" idx="1"/>
          </p:nvPr>
        </p:nvSpPr>
        <p:spPr>
          <a:xfrm>
            <a:off x="1066800" y="2103120"/>
            <a:ext cx="10058400" cy="1290869"/>
          </a:xfrm>
          <a:prstGeom prst="rect">
            <a:avLst/>
          </a:prstGeom>
          <a:noFill/>
          <a:ln>
            <a:noFill/>
          </a:ln>
        </p:spPr>
        <p:txBody>
          <a:bodyPr spcFirstLastPara="1" wrap="square" lIns="91425" tIns="45700" rIns="91425" bIns="45700" anchor="t" anchorCtr="0">
            <a:normAutofit fontScale="85000" lnSpcReduction="10000"/>
          </a:bodyPr>
          <a:lstStyle/>
          <a:p>
            <a:pPr marL="182880" lvl="0" indent="-182880" algn="l" rtl="0">
              <a:lnSpc>
                <a:spcPct val="100000"/>
              </a:lnSpc>
              <a:spcBef>
                <a:spcPts val="0"/>
              </a:spcBef>
              <a:spcAft>
                <a:spcPts val="0"/>
              </a:spcAft>
              <a:buSzPct val="100000"/>
              <a:buChar char="◦"/>
            </a:pPr>
            <a:r>
              <a:rPr lang="en-US">
                <a:latin typeface="Times New Roman" panose="02020603050405020304"/>
                <a:ea typeface="Times New Roman" panose="02020603050405020304"/>
                <a:cs typeface="Times New Roman" panose="02020603050405020304"/>
                <a:sym typeface="Times New Roman" panose="02020603050405020304"/>
              </a:rPr>
              <a:t>Business process improvement is an exercise in which leaders use different methods to analyze their procedures.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ct val="100000"/>
              <a:buChar char="◦"/>
            </a:pPr>
            <a:r>
              <a:rPr lang="en-US">
                <a:latin typeface="Times New Roman" panose="02020603050405020304"/>
                <a:ea typeface="Times New Roman" panose="02020603050405020304"/>
                <a:cs typeface="Times New Roman" panose="02020603050405020304"/>
                <a:sym typeface="Times New Roman" panose="02020603050405020304"/>
              </a:rPr>
              <a:t>Business process improvement (BPI) is an approach used to identify and evaluate inefficiencies within the organization.</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ct val="100000"/>
              <a:buChar char="◦"/>
            </a:pPr>
            <a:r>
              <a:rPr lang="en-US">
                <a:latin typeface="Times New Roman" panose="02020603050405020304"/>
                <a:ea typeface="Times New Roman" panose="02020603050405020304"/>
                <a:cs typeface="Times New Roman" panose="02020603050405020304"/>
                <a:sym typeface="Times New Roman" panose="02020603050405020304"/>
              </a:rPr>
              <a:t>It focus on following:</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85725" algn="l" rtl="0">
              <a:lnSpc>
                <a:spcPct val="100000"/>
              </a:lnSpc>
              <a:spcBef>
                <a:spcPts val="900"/>
              </a:spcBef>
              <a:spcAft>
                <a:spcPts val="0"/>
              </a:spcAft>
              <a:buSzPct val="100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0" name="Google Shape;120;p15"/>
          <p:cNvSpPr/>
          <p:nvPr/>
        </p:nvSpPr>
        <p:spPr>
          <a:xfrm>
            <a:off x="2463113" y="3738288"/>
            <a:ext cx="7661189" cy="191286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redesigns existing business tasks </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0" algn="l" rtl="0">
              <a:lnSpc>
                <a:spcPct val="75000"/>
              </a:lnSpc>
              <a:spcBef>
                <a:spcPts val="180"/>
              </a:spcBef>
              <a:spcAft>
                <a:spcPts val="0"/>
              </a:spcAft>
              <a:buClr>
                <a:schemeClr val="dk1"/>
              </a:buClr>
              <a:buSzPts val="1800"/>
              <a:buFont typeface="Century Gothic" panose="020B0502020202020204"/>
              <a:buNone/>
            </a:pP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18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improving their effectiveness</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0" algn="l" rtl="0">
              <a:lnSpc>
                <a:spcPct val="75000"/>
              </a:lnSpc>
              <a:spcBef>
                <a:spcPts val="180"/>
              </a:spcBef>
              <a:spcAft>
                <a:spcPts val="0"/>
              </a:spcAft>
              <a:buClr>
                <a:schemeClr val="dk1"/>
              </a:buClr>
              <a:buSzPts val="1800"/>
              <a:buFont typeface="Century Gothic" panose="020B0502020202020204"/>
              <a:buNone/>
            </a:pP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18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enhances the workflows </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0" algn="l" rtl="0">
              <a:lnSpc>
                <a:spcPct val="75000"/>
              </a:lnSpc>
              <a:spcBef>
                <a:spcPts val="180"/>
              </a:spcBef>
              <a:spcAft>
                <a:spcPts val="0"/>
              </a:spcAft>
              <a:buClr>
                <a:schemeClr val="dk1"/>
              </a:buClr>
              <a:buSzPts val="1800"/>
              <a:buFont typeface="Century Gothic" panose="020B0502020202020204"/>
              <a:buNone/>
            </a:pP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18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optimizes performance.</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 </a:t>
            </a:r>
            <a:endParaRPr lang="en-US"/>
          </a:p>
        </p:txBody>
      </p:sp>
      <p:pic>
        <p:nvPicPr>
          <p:cNvPr id="332" name="Google Shape;332;p42"/>
          <p:cNvPicPr preferRelativeResize="0"/>
          <p:nvPr/>
        </p:nvPicPr>
        <p:blipFill rotWithShape="1">
          <a:blip r:embed="rId1"/>
          <a:srcRect l="7742" t="19503" r="34003" b="23166"/>
          <a:stretch>
            <a:fillRect/>
          </a:stretch>
        </p:blipFill>
        <p:spPr>
          <a:xfrm>
            <a:off x="2215100" y="1740575"/>
            <a:ext cx="8569450" cy="4743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296650" y="2880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 </a:t>
            </a:r>
            <a:r>
              <a:rPr lang="en-US"/>
              <a:t>Methodology</a:t>
            </a:r>
            <a:endParaRPr lang="en-US"/>
          </a:p>
        </p:txBody>
      </p:sp>
      <p:sp>
        <p:nvSpPr>
          <p:cNvPr id="338" name="Google Shape;338;p43"/>
          <p:cNvSpPr txBox="1"/>
          <p:nvPr>
            <p:ph type="body" idx="1"/>
          </p:nvPr>
        </p:nvSpPr>
        <p:spPr>
          <a:xfrm>
            <a:off x="4928850" y="1817349"/>
            <a:ext cx="1381500" cy="4002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b="1"/>
              <a:t>SIX SIGMA</a:t>
            </a:r>
            <a:endParaRPr b="1"/>
          </a:p>
        </p:txBody>
      </p:sp>
      <p:cxnSp>
        <p:nvCxnSpPr>
          <p:cNvPr id="339" name="Google Shape;339;p43"/>
          <p:cNvCxnSpPr/>
          <p:nvPr/>
        </p:nvCxnSpPr>
        <p:spPr>
          <a:xfrm rot="10800000" flipH="1">
            <a:off x="3828750" y="2547525"/>
            <a:ext cx="3581700" cy="12300"/>
          </a:xfrm>
          <a:prstGeom prst="straightConnector1">
            <a:avLst/>
          </a:prstGeom>
          <a:noFill/>
          <a:ln w="9525" cap="flat" cmpd="sng">
            <a:solidFill>
              <a:schemeClr val="dk2"/>
            </a:solidFill>
            <a:prstDash val="solid"/>
            <a:round/>
            <a:headEnd type="none" w="med" len="med"/>
            <a:tailEnd type="none" w="med" len="med"/>
          </a:ln>
        </p:spPr>
      </p:cxnSp>
      <p:cxnSp>
        <p:nvCxnSpPr>
          <p:cNvPr id="340" name="Google Shape;340;p43"/>
          <p:cNvCxnSpPr/>
          <p:nvPr/>
        </p:nvCxnSpPr>
        <p:spPr>
          <a:xfrm>
            <a:off x="3816525" y="2556975"/>
            <a:ext cx="0" cy="455100"/>
          </a:xfrm>
          <a:prstGeom prst="straightConnector1">
            <a:avLst/>
          </a:prstGeom>
          <a:noFill/>
          <a:ln w="38100" cap="flat" cmpd="sng">
            <a:solidFill>
              <a:schemeClr val="dk2"/>
            </a:solidFill>
            <a:prstDash val="solid"/>
            <a:round/>
            <a:headEnd type="none" w="med" len="med"/>
            <a:tailEnd type="none" w="med" len="med"/>
          </a:ln>
        </p:spPr>
      </p:cxnSp>
      <p:cxnSp>
        <p:nvCxnSpPr>
          <p:cNvPr id="341" name="Google Shape;341;p43"/>
          <p:cNvCxnSpPr/>
          <p:nvPr/>
        </p:nvCxnSpPr>
        <p:spPr>
          <a:xfrm flipH="1">
            <a:off x="7373925" y="2556975"/>
            <a:ext cx="24000" cy="479700"/>
          </a:xfrm>
          <a:prstGeom prst="straightConnector1">
            <a:avLst/>
          </a:prstGeom>
          <a:noFill/>
          <a:ln w="38100" cap="flat" cmpd="sng">
            <a:solidFill>
              <a:schemeClr val="dk2"/>
            </a:solidFill>
            <a:prstDash val="solid"/>
            <a:round/>
            <a:headEnd type="none" w="med" len="med"/>
            <a:tailEnd type="none" w="med" len="med"/>
          </a:ln>
        </p:spPr>
      </p:cxnSp>
      <p:sp>
        <p:nvSpPr>
          <p:cNvPr id="342" name="Google Shape;342;p43"/>
          <p:cNvSpPr txBox="1"/>
          <p:nvPr/>
        </p:nvSpPr>
        <p:spPr>
          <a:xfrm>
            <a:off x="3339750" y="3012075"/>
            <a:ext cx="10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entury Gothic" panose="020B0502020202020204"/>
                <a:ea typeface="Century Gothic" panose="020B0502020202020204"/>
                <a:cs typeface="Century Gothic" panose="020B0502020202020204"/>
                <a:sym typeface="Century Gothic" panose="020B0502020202020204"/>
              </a:rPr>
              <a:t>DMAIC</a:t>
            </a:r>
            <a:endParaRPr b="1">
              <a:latin typeface="Century Gothic" panose="020B0502020202020204"/>
              <a:ea typeface="Century Gothic" panose="020B0502020202020204"/>
              <a:cs typeface="Century Gothic" panose="020B0502020202020204"/>
              <a:sym typeface="Century Gothic" panose="020B0502020202020204"/>
            </a:endParaRPr>
          </a:p>
        </p:txBody>
      </p:sp>
      <p:sp>
        <p:nvSpPr>
          <p:cNvPr id="343" name="Google Shape;343;p43"/>
          <p:cNvSpPr txBox="1"/>
          <p:nvPr/>
        </p:nvSpPr>
        <p:spPr>
          <a:xfrm>
            <a:off x="6848025" y="2923725"/>
            <a:ext cx="10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entury Gothic" panose="020B0502020202020204"/>
                <a:ea typeface="Century Gothic" panose="020B0502020202020204"/>
                <a:cs typeface="Century Gothic" panose="020B0502020202020204"/>
                <a:sym typeface="Century Gothic" panose="020B0502020202020204"/>
              </a:rPr>
              <a:t>DMADV</a:t>
            </a:r>
            <a:endParaRPr b="1">
              <a:latin typeface="Century Gothic" panose="020B0502020202020204"/>
              <a:ea typeface="Century Gothic" panose="020B0502020202020204"/>
              <a:cs typeface="Century Gothic" panose="020B0502020202020204"/>
              <a:sym typeface="Century Gothic" panose="020B0502020202020204"/>
            </a:endParaRPr>
          </a:p>
        </p:txBody>
      </p:sp>
      <p:cxnSp>
        <p:nvCxnSpPr>
          <p:cNvPr id="344" name="Google Shape;344;p43"/>
          <p:cNvCxnSpPr/>
          <p:nvPr/>
        </p:nvCxnSpPr>
        <p:spPr>
          <a:xfrm>
            <a:off x="5686875" y="2217550"/>
            <a:ext cx="0" cy="378900"/>
          </a:xfrm>
          <a:prstGeom prst="straightConnector1">
            <a:avLst/>
          </a:prstGeom>
          <a:noFill/>
          <a:ln w="28575" cap="flat" cmpd="sng">
            <a:solidFill>
              <a:schemeClr val="dk2"/>
            </a:solidFill>
            <a:prstDash val="solid"/>
            <a:round/>
            <a:headEnd type="none" w="med" len="med"/>
            <a:tailEnd type="none" w="med" len="med"/>
          </a:ln>
        </p:spPr>
      </p:cxnSp>
      <p:pic>
        <p:nvPicPr>
          <p:cNvPr id="345" name="Google Shape;345;p43"/>
          <p:cNvPicPr preferRelativeResize="0"/>
          <p:nvPr/>
        </p:nvPicPr>
        <p:blipFill>
          <a:blip r:embed="rId1"/>
          <a:stretch>
            <a:fillRect/>
          </a:stretch>
        </p:blipFill>
        <p:spPr>
          <a:xfrm>
            <a:off x="437925" y="3323925"/>
            <a:ext cx="5872426" cy="1525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51" name="Google Shape;351;p44"/>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Define Phase: </a:t>
            </a:r>
            <a:endParaRPr lang="en-US"/>
          </a:p>
          <a:p>
            <a:pPr marL="0" lvl="0" indent="0" algn="l" rtl="0">
              <a:spcBef>
                <a:spcPts val="900"/>
              </a:spcBef>
              <a:spcAft>
                <a:spcPts val="0"/>
              </a:spcAft>
              <a:buNone/>
            </a:pPr>
          </a:p>
        </p:txBody>
      </p:sp>
      <p:sp>
        <p:nvSpPr>
          <p:cNvPr id="352" name="Google Shape;352;p44"/>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53" name="Google Shape;353;p44"/>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54" name="Google Shape;354;p44"/>
          <p:cNvPicPr preferRelativeResize="0"/>
          <p:nvPr/>
        </p:nvPicPr>
        <p:blipFill>
          <a:blip r:embed="rId2"/>
          <a:stretch>
            <a:fillRect/>
          </a:stretch>
        </p:blipFill>
        <p:spPr>
          <a:xfrm>
            <a:off x="3060463" y="1206850"/>
            <a:ext cx="8124825" cy="4733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60" name="Google Shape;360;p45"/>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Measure </a:t>
            </a:r>
            <a:r>
              <a:rPr lang="en-US"/>
              <a:t>Phase: </a:t>
            </a:r>
            <a:endParaRPr lang="en-US"/>
          </a:p>
          <a:p>
            <a:pPr marL="0" lvl="0" indent="0" algn="l" rtl="0">
              <a:spcBef>
                <a:spcPts val="900"/>
              </a:spcBef>
              <a:spcAft>
                <a:spcPts val="0"/>
              </a:spcAft>
              <a:buNone/>
            </a:pPr>
          </a:p>
        </p:txBody>
      </p:sp>
      <p:sp>
        <p:nvSpPr>
          <p:cNvPr id="361" name="Google Shape;361;p45"/>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62" name="Google Shape;362;p45"/>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63" name="Google Shape;363;p45"/>
          <p:cNvPicPr preferRelativeResize="0"/>
          <p:nvPr/>
        </p:nvPicPr>
        <p:blipFill rotWithShape="1">
          <a:blip r:embed="rId2"/>
          <a:srcRect l="12570" t="24496" r="39721" b="26841"/>
          <a:stretch>
            <a:fillRect/>
          </a:stretch>
        </p:blipFill>
        <p:spPr>
          <a:xfrm>
            <a:off x="3779850" y="1223637"/>
            <a:ext cx="7175827" cy="4117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69" name="Google Shape;369;p46"/>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Analyze </a:t>
            </a:r>
            <a:r>
              <a:rPr lang="en-US"/>
              <a:t>Phase: </a:t>
            </a:r>
            <a:endParaRPr lang="en-US"/>
          </a:p>
          <a:p>
            <a:pPr marL="0" lvl="0" indent="0" algn="l" rtl="0">
              <a:spcBef>
                <a:spcPts val="900"/>
              </a:spcBef>
              <a:spcAft>
                <a:spcPts val="0"/>
              </a:spcAft>
              <a:buNone/>
            </a:pPr>
          </a:p>
        </p:txBody>
      </p:sp>
      <p:sp>
        <p:nvSpPr>
          <p:cNvPr id="370" name="Google Shape;370;p46"/>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71" name="Google Shape;371;p46"/>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72" name="Google Shape;372;p46"/>
          <p:cNvPicPr preferRelativeResize="0"/>
          <p:nvPr/>
        </p:nvPicPr>
        <p:blipFill rotWithShape="1">
          <a:blip r:embed="rId2"/>
          <a:srcRect l="14558" t="24132" r="39719" b="24932"/>
          <a:stretch>
            <a:fillRect/>
          </a:stretch>
        </p:blipFill>
        <p:spPr>
          <a:xfrm>
            <a:off x="2841705" y="1349550"/>
            <a:ext cx="7606522" cy="47663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76" name="Shape 376"/>
        <p:cNvGrpSpPr/>
        <p:nvPr/>
      </p:nvGrpSpPr>
      <p:grpSpPr>
        <a:xfrm>
          <a:off x="0" y="0"/>
          <a:ext cx="0" cy="0"/>
          <a:chOff x="0" y="0"/>
          <a:chExt cx="0" cy="0"/>
        </a:xfrm>
      </p:grpSpPr>
      <p:sp>
        <p:nvSpPr>
          <p:cNvPr id="377" name="Google Shape;377;p47"/>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78" name="Google Shape;378;p47"/>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Improve </a:t>
            </a:r>
            <a:r>
              <a:rPr lang="en-US"/>
              <a:t>Phase: </a:t>
            </a:r>
            <a:endParaRPr lang="en-US"/>
          </a:p>
          <a:p>
            <a:pPr marL="0" lvl="0" indent="0" algn="l" rtl="0">
              <a:spcBef>
                <a:spcPts val="900"/>
              </a:spcBef>
              <a:spcAft>
                <a:spcPts val="0"/>
              </a:spcAft>
              <a:buNone/>
            </a:pPr>
          </a:p>
        </p:txBody>
      </p:sp>
      <p:sp>
        <p:nvSpPr>
          <p:cNvPr id="379" name="Google Shape;379;p47"/>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80" name="Google Shape;380;p47"/>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81" name="Google Shape;381;p47"/>
          <p:cNvPicPr preferRelativeResize="0"/>
          <p:nvPr/>
        </p:nvPicPr>
        <p:blipFill rotWithShape="1">
          <a:blip r:embed="rId2"/>
          <a:srcRect l="12347" t="23424" r="40123" b="25419"/>
          <a:stretch>
            <a:fillRect/>
          </a:stretch>
        </p:blipFill>
        <p:spPr>
          <a:xfrm>
            <a:off x="3119725" y="1512975"/>
            <a:ext cx="7432550" cy="4500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87" name="Google Shape;387;p48"/>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Control </a:t>
            </a:r>
            <a:r>
              <a:rPr lang="en-US"/>
              <a:t>Phase: </a:t>
            </a:r>
            <a:endParaRPr lang="en-US"/>
          </a:p>
          <a:p>
            <a:pPr marL="0" lvl="0" indent="0" algn="l" rtl="0">
              <a:spcBef>
                <a:spcPts val="900"/>
              </a:spcBef>
              <a:spcAft>
                <a:spcPts val="0"/>
              </a:spcAft>
              <a:buNone/>
            </a:pPr>
          </a:p>
        </p:txBody>
      </p:sp>
      <p:sp>
        <p:nvSpPr>
          <p:cNvPr id="388" name="Google Shape;388;p48"/>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89" name="Google Shape;389;p48"/>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90" name="Google Shape;390;p48"/>
          <p:cNvPicPr preferRelativeResize="0"/>
          <p:nvPr/>
        </p:nvPicPr>
        <p:blipFill>
          <a:blip r:embed="rId2"/>
          <a:stretch>
            <a:fillRect/>
          </a:stretch>
        </p:blipFill>
        <p:spPr>
          <a:xfrm>
            <a:off x="2824688" y="1349550"/>
            <a:ext cx="7496175" cy="438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DMADV</a:t>
            </a:r>
            <a:endParaRPr lang="en-US"/>
          </a:p>
        </p:txBody>
      </p:sp>
      <p:sp>
        <p:nvSpPr>
          <p:cNvPr id="396" name="Google Shape;396;p49"/>
          <p:cNvSpPr txBox="1"/>
          <p:nvPr>
            <p:ph type="body" idx="1"/>
          </p:nvPr>
        </p:nvSpPr>
        <p:spPr>
          <a:xfrm>
            <a:off x="516700" y="1944200"/>
            <a:ext cx="24807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Creating a new product from scratch </a:t>
            </a:r>
            <a:endParaRPr lang="en-US"/>
          </a:p>
          <a:p>
            <a:pPr marL="0" lvl="0" indent="0" algn="l" rtl="0">
              <a:spcBef>
                <a:spcPts val="900"/>
              </a:spcBef>
              <a:spcAft>
                <a:spcPts val="0"/>
              </a:spcAft>
              <a:buNone/>
            </a:pPr>
            <a:r>
              <a:rPr lang="en-US"/>
              <a:t>It is also called DFSS (Design for six sigma)</a:t>
            </a:r>
            <a:endParaRPr lang="en-US"/>
          </a:p>
          <a:p>
            <a:pPr marL="0" lvl="0" indent="0" algn="l" rtl="0">
              <a:spcBef>
                <a:spcPts val="900"/>
              </a:spcBef>
              <a:spcAft>
                <a:spcPts val="0"/>
              </a:spcAft>
              <a:buNone/>
            </a:pPr>
            <a:r>
              <a:rPr lang="en-US"/>
              <a:t>Example: Company decide to  manufacture a new sports car.</a:t>
            </a:r>
            <a:endParaRPr lang="en-US"/>
          </a:p>
          <a:p>
            <a:pPr marL="0" lvl="0" indent="0" algn="l" rtl="0">
              <a:spcBef>
                <a:spcPts val="900"/>
              </a:spcBef>
              <a:spcAft>
                <a:spcPts val="0"/>
              </a:spcAft>
              <a:buNone/>
            </a:pPr>
          </a:p>
        </p:txBody>
      </p:sp>
      <p:pic>
        <p:nvPicPr>
          <p:cNvPr id="397" name="Google Shape;397;p49"/>
          <p:cNvPicPr preferRelativeResize="0"/>
          <p:nvPr/>
        </p:nvPicPr>
        <p:blipFill rotWithShape="1">
          <a:blip r:embed="rId1"/>
          <a:srcRect l="3481" t="32950" r="55509" b="23197"/>
          <a:stretch>
            <a:fillRect/>
          </a:stretch>
        </p:blipFill>
        <p:spPr>
          <a:xfrm>
            <a:off x="3352025" y="821488"/>
            <a:ext cx="8670490" cy="5215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if  (lean + 6 sigma)</a:t>
            </a:r>
            <a:endParaRPr lang="en-US"/>
          </a:p>
        </p:txBody>
      </p:sp>
      <p:pic>
        <p:nvPicPr>
          <p:cNvPr id="403" name="Google Shape;403;p50"/>
          <p:cNvPicPr preferRelativeResize="0"/>
          <p:nvPr/>
        </p:nvPicPr>
        <p:blipFill rotWithShape="1">
          <a:blip r:embed="rId1"/>
          <a:srcRect l="3631" t="18786" r="34506" b="22744"/>
          <a:stretch>
            <a:fillRect/>
          </a:stretch>
        </p:blipFill>
        <p:spPr>
          <a:xfrm>
            <a:off x="2153975" y="1916400"/>
            <a:ext cx="8080450" cy="42956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p>
        </p:txBody>
      </p:sp>
      <p:pic>
        <p:nvPicPr>
          <p:cNvPr id="409" name="Google Shape;409;p51" descr="Lean and six sigma schema"/>
          <p:cNvPicPr preferRelativeResize="0"/>
          <p:nvPr>
            <p:ph type="body" idx="1"/>
          </p:nvPr>
        </p:nvPicPr>
        <p:blipFill rotWithShape="1">
          <a:blip r:embed="rId1"/>
          <a:srcRect/>
          <a:stretch>
            <a:fillRect/>
          </a:stretch>
        </p:blipFill>
        <p:spPr>
          <a:xfrm>
            <a:off x="2136975" y="2335388"/>
            <a:ext cx="7918049" cy="34683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panose="020B0502020202020204"/>
              <a:buNone/>
            </a:pPr>
            <a:r>
              <a:rPr lang="en-US"/>
              <a:t>Business Process Improvement Steps</a:t>
            </a:r>
            <a:endParaRPr lang="en-US"/>
          </a:p>
        </p:txBody>
      </p:sp>
      <p:sp>
        <p:nvSpPr>
          <p:cNvPr id="126" name="Google Shape;126;p16"/>
          <p:cNvSpPr/>
          <p:nvPr/>
        </p:nvSpPr>
        <p:spPr>
          <a:xfrm>
            <a:off x="4296520" y="1917065"/>
            <a:ext cx="3620550" cy="434466"/>
          </a:xfrm>
          <a:prstGeom prst="roundRect">
            <a:avLst>
              <a:gd name="adj" fmla="val 16667"/>
            </a:avLst>
          </a:prstGeom>
          <a:solidFill>
            <a:schemeClr val="accent4"/>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1 – Mapping</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7" name="Google Shape;127;p16"/>
          <p:cNvSpPr/>
          <p:nvPr/>
        </p:nvSpPr>
        <p:spPr>
          <a:xfrm>
            <a:off x="4285725" y="2492900"/>
            <a:ext cx="3620550" cy="434466"/>
          </a:xfrm>
          <a:prstGeom prst="rect">
            <a:avLst/>
          </a:prstGeom>
          <a:noFill/>
          <a:ln>
            <a:noFill/>
          </a:ln>
        </p:spPr>
        <p:txBody>
          <a:bodyPr spcFirstLastPara="1" wrap="square" lIns="91425" tIns="45700" rIns="91425" bIns="45700" anchor="t" anchorCtr="0">
            <a:noAutofit/>
          </a:bodyPr>
          <a:lstStyle/>
          <a:p>
            <a:pPr marL="114300" marR="0" lvl="1" indent="-114300" algn="l" rtl="0">
              <a:lnSpc>
                <a:spcPct val="75000"/>
              </a:lnSpc>
              <a:spcBef>
                <a:spcPts val="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The first step presumes the identification of the problem requiring elimination. At this point, you have to use mapping. </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8" name="Google Shape;128;p16"/>
          <p:cNvSpPr/>
          <p:nvPr/>
        </p:nvSpPr>
        <p:spPr>
          <a:xfrm>
            <a:off x="7896335" y="3428145"/>
            <a:ext cx="3620550" cy="434466"/>
          </a:xfrm>
          <a:prstGeom prst="roundRect">
            <a:avLst>
              <a:gd name="adj" fmla="val 16667"/>
            </a:avLst>
          </a:prstGeom>
          <a:solidFill>
            <a:schemeClr val="accent5"/>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2 – Analysis</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9" name="Google Shape;129;p16"/>
          <p:cNvSpPr/>
          <p:nvPr/>
        </p:nvSpPr>
        <p:spPr>
          <a:xfrm>
            <a:off x="4285725" y="3459150"/>
            <a:ext cx="3620550" cy="434466"/>
          </a:xfrm>
          <a:prstGeom prst="rect">
            <a:avLst/>
          </a:prstGeom>
          <a:noFill/>
          <a:ln>
            <a:noFill/>
          </a:ln>
        </p:spPr>
        <p:txBody>
          <a:bodyPr spcFirstLastPara="1" wrap="square" lIns="91425" tIns="45700" rIns="91425" bIns="45700" anchor="t" anchorCtr="0">
            <a:noAutofit/>
          </a:bodyPr>
          <a:lstStyle/>
          <a:p>
            <a:pPr marL="114300" marR="0" lvl="1" indent="-114300" algn="l" rtl="0">
              <a:lnSpc>
                <a:spcPct val="75000"/>
              </a:lnSpc>
              <a:spcBef>
                <a:spcPts val="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Does our company have jobs that are taking longer than required?</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36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In case we miss deadlines, what are the factors causing these situations?</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36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What are the main factors influencing the inefficiencies within the organization?</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0" name="Google Shape;130;p16"/>
          <p:cNvSpPr/>
          <p:nvPr/>
        </p:nvSpPr>
        <p:spPr>
          <a:xfrm>
            <a:off x="407780" y="3860995"/>
            <a:ext cx="3620550" cy="434466"/>
          </a:xfrm>
          <a:prstGeom prst="roundRect">
            <a:avLst>
              <a:gd name="adj" fmla="val 16667"/>
            </a:avLst>
          </a:prstGeom>
          <a:solidFill>
            <a:schemeClr val="accent4"/>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3 – Get Buy-In</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1" name="Google Shape;131;p16"/>
          <p:cNvSpPr/>
          <p:nvPr/>
        </p:nvSpPr>
        <p:spPr>
          <a:xfrm>
            <a:off x="4285725" y="5085165"/>
            <a:ext cx="3620550" cy="434466"/>
          </a:xfrm>
          <a:prstGeom prst="rect">
            <a:avLst/>
          </a:prstGeom>
          <a:noFill/>
          <a:ln>
            <a:noFill/>
          </a:ln>
        </p:spPr>
        <p:txBody>
          <a:bodyPr spcFirstLastPara="1" wrap="square" lIns="91425" tIns="45700" rIns="91425" bIns="45700" anchor="t" anchorCtr="0">
            <a:noAutofit/>
          </a:bodyPr>
          <a:lstStyle/>
          <a:p>
            <a:pPr marL="114300" marR="0" lvl="1" indent="-114300" algn="l" rtl="0">
              <a:lnSpc>
                <a:spcPct val="75000"/>
              </a:lnSpc>
              <a:spcBef>
                <a:spcPts val="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you have to display the existing problem before the senior management. As you understand, any change requires resources. It means you have to get approval for the action plan you are going to implement</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2" name="Google Shape;132;p16"/>
          <p:cNvSpPr/>
          <p:nvPr/>
        </p:nvSpPr>
        <p:spPr>
          <a:xfrm>
            <a:off x="8256380" y="4869155"/>
            <a:ext cx="3620550" cy="434466"/>
          </a:xfrm>
          <a:prstGeom prst="roundRect">
            <a:avLst>
              <a:gd name="adj" fmla="val 16667"/>
            </a:avLst>
          </a:prstGeom>
          <a:solidFill>
            <a:schemeClr val="accent5"/>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4 – Implement</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3" name="Google Shape;133;p16"/>
          <p:cNvSpPr/>
          <p:nvPr/>
        </p:nvSpPr>
        <p:spPr>
          <a:xfrm>
            <a:off x="407780" y="5517380"/>
            <a:ext cx="3620550" cy="434466"/>
          </a:xfrm>
          <a:prstGeom prst="roundRect">
            <a:avLst>
              <a:gd name="adj" fmla="val 16667"/>
            </a:avLst>
          </a:prstGeom>
          <a:solidFill>
            <a:schemeClr val="accent4"/>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5 – Review and Refine</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Lean Six sigma</a:t>
            </a:r>
            <a:endParaRPr lang="en-US"/>
          </a:p>
        </p:txBody>
      </p:sp>
      <p:pic>
        <p:nvPicPr>
          <p:cNvPr id="415" name="Google Shape;415;p52"/>
          <p:cNvPicPr preferRelativeResize="0"/>
          <p:nvPr/>
        </p:nvPicPr>
        <p:blipFill rotWithShape="1">
          <a:blip r:embed="rId1"/>
          <a:srcRect l="5031" t="26095" r="33907" b="32371"/>
          <a:stretch>
            <a:fillRect/>
          </a:stretch>
        </p:blipFill>
        <p:spPr>
          <a:xfrm>
            <a:off x="1641350" y="2014200"/>
            <a:ext cx="9585552" cy="3667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Let's</a:t>
            </a:r>
            <a:r>
              <a:rPr lang="en-US"/>
              <a:t> Consider </a:t>
            </a:r>
            <a:endParaRPr lang="en-US"/>
          </a:p>
        </p:txBody>
      </p:sp>
      <p:sp>
        <p:nvSpPr>
          <p:cNvPr id="421" name="Google Shape;421;p53"/>
          <p:cNvSpPr txBox="1"/>
          <p:nvPr>
            <p:ph type="body" idx="1"/>
          </p:nvPr>
        </p:nvSpPr>
        <p:spPr>
          <a:xfrm>
            <a:off x="1140150" y="1785270"/>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you are the manager of </a:t>
            </a:r>
            <a:r>
              <a:rPr lang="en-US"/>
              <a:t>supermarket</a:t>
            </a:r>
            <a:r>
              <a:rPr lang="en-US"/>
              <a:t> </a:t>
            </a:r>
            <a:endParaRPr lang="en-US"/>
          </a:p>
          <a:p>
            <a:pPr marL="0" lvl="0" indent="0" algn="l" rtl="0">
              <a:spcBef>
                <a:spcPts val="900"/>
              </a:spcBef>
              <a:spcAft>
                <a:spcPts val="0"/>
              </a:spcAft>
              <a:buNone/>
            </a:pPr>
            <a:r>
              <a:rPr lang="en-US"/>
              <a:t>there are two thing thats needs your </a:t>
            </a:r>
            <a:r>
              <a:rPr lang="en-US"/>
              <a:t>attention</a:t>
            </a:r>
            <a:r>
              <a:rPr lang="en-US"/>
              <a:t> </a:t>
            </a:r>
            <a:r>
              <a:rPr lang="en-US"/>
              <a:t>immediately</a:t>
            </a:r>
            <a:endParaRPr lang="en-US"/>
          </a:p>
          <a:p>
            <a:pPr marL="457200" lvl="0" indent="-342900" algn="l" rtl="0">
              <a:spcBef>
                <a:spcPts val="900"/>
              </a:spcBef>
              <a:spcAft>
                <a:spcPts val="0"/>
              </a:spcAft>
              <a:buSzPts val="1800"/>
              <a:buAutoNum type="arabicPeriod"/>
            </a:pPr>
            <a:r>
              <a:rPr lang="en-US"/>
              <a:t>wast of every shop</a:t>
            </a:r>
            <a:endParaRPr lang="en-US"/>
          </a:p>
          <a:p>
            <a:pPr marL="457200" lvl="0" indent="-342900" algn="l" rtl="0">
              <a:spcBef>
                <a:spcPts val="0"/>
              </a:spcBef>
              <a:spcAft>
                <a:spcPts val="0"/>
              </a:spcAft>
              <a:buSzPts val="1800"/>
              <a:buAutoNum type="arabicPeriod"/>
            </a:pPr>
            <a:r>
              <a:rPr lang="en-US"/>
              <a:t>supply chain issues of milk every day morning(resultant delayed delivery and customer dissatisfaction)</a:t>
            </a:r>
            <a:endParaRPr lang="en-US"/>
          </a:p>
          <a:p>
            <a:pPr marL="0" lvl="0" indent="0" algn="l" rtl="0">
              <a:spcBef>
                <a:spcPts val="900"/>
              </a:spcBef>
              <a:spcAft>
                <a:spcPts val="0"/>
              </a:spcAft>
              <a:buNone/>
            </a:pPr>
          </a:p>
        </p:txBody>
      </p:sp>
      <p:pic>
        <p:nvPicPr>
          <p:cNvPr id="422" name="Google Shape;422;p53"/>
          <p:cNvPicPr preferRelativeResize="0"/>
          <p:nvPr/>
        </p:nvPicPr>
        <p:blipFill>
          <a:blip r:embed="rId1"/>
          <a:stretch>
            <a:fillRect/>
          </a:stretch>
        </p:blipFill>
        <p:spPr>
          <a:xfrm>
            <a:off x="2064385" y="3644900"/>
            <a:ext cx="8054340" cy="276669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54"/>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Lean Six sigma</a:t>
            </a:r>
            <a:endParaRPr lang="en-US"/>
          </a:p>
        </p:txBody>
      </p:sp>
      <p:sp>
        <p:nvSpPr>
          <p:cNvPr id="428" name="Google Shape;428;p54"/>
          <p:cNvSpPr txBox="1"/>
          <p:nvPr>
            <p:ph type="body" idx="1"/>
          </p:nvPr>
        </p:nvSpPr>
        <p:spPr>
          <a:xfrm>
            <a:off x="846750" y="1645945"/>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1st problem </a:t>
            </a:r>
            <a:endParaRPr lang="en-US"/>
          </a:p>
          <a:p>
            <a:pPr marL="0" lvl="0" indent="0" algn="l" rtl="0">
              <a:spcBef>
                <a:spcPts val="900"/>
              </a:spcBef>
              <a:spcAft>
                <a:spcPts val="0"/>
              </a:spcAft>
              <a:buNone/>
            </a:pPr>
          </a:p>
        </p:txBody>
      </p:sp>
      <p:pic>
        <p:nvPicPr>
          <p:cNvPr id="429" name="Google Shape;429;p54"/>
          <p:cNvPicPr preferRelativeResize="0"/>
          <p:nvPr/>
        </p:nvPicPr>
        <p:blipFill>
          <a:blip r:embed="rId1"/>
          <a:stretch>
            <a:fillRect/>
          </a:stretch>
        </p:blipFill>
        <p:spPr>
          <a:xfrm>
            <a:off x="6986825" y="1645950"/>
            <a:ext cx="4819650" cy="4152900"/>
          </a:xfrm>
          <a:prstGeom prst="rect">
            <a:avLst/>
          </a:prstGeom>
          <a:noFill/>
          <a:ln>
            <a:noFill/>
          </a:ln>
        </p:spPr>
      </p:pic>
      <p:pic>
        <p:nvPicPr>
          <p:cNvPr id="430" name="Google Shape;430;p54"/>
          <p:cNvPicPr preferRelativeResize="0"/>
          <p:nvPr/>
        </p:nvPicPr>
        <p:blipFill>
          <a:blip r:embed="rId2"/>
          <a:stretch>
            <a:fillRect/>
          </a:stretch>
        </p:blipFill>
        <p:spPr>
          <a:xfrm>
            <a:off x="627000" y="2112001"/>
            <a:ext cx="5976725" cy="4357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1005675" y="27584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Lean Six sigma</a:t>
            </a:r>
            <a:endParaRPr lang="en-US"/>
          </a:p>
        </p:txBody>
      </p:sp>
      <p:sp>
        <p:nvSpPr>
          <p:cNvPr id="436" name="Google Shape;436;p55"/>
          <p:cNvSpPr txBox="1"/>
          <p:nvPr>
            <p:ph type="body" idx="1"/>
          </p:nvPr>
        </p:nvSpPr>
        <p:spPr>
          <a:xfrm>
            <a:off x="1005675" y="1284070"/>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Now the </a:t>
            </a:r>
            <a:r>
              <a:rPr lang="en-US"/>
              <a:t>second</a:t>
            </a:r>
            <a:r>
              <a:rPr lang="en-US"/>
              <a:t> problem how you can improve  the </a:t>
            </a:r>
            <a:r>
              <a:rPr lang="en-US"/>
              <a:t>supply</a:t>
            </a:r>
            <a:r>
              <a:rPr lang="en-US"/>
              <a:t> </a:t>
            </a:r>
            <a:r>
              <a:rPr lang="en-US"/>
              <a:t>efficiency</a:t>
            </a:r>
            <a:r>
              <a:rPr lang="en-US"/>
              <a:t> of super store</a:t>
            </a:r>
            <a:endParaRPr lang="en-US"/>
          </a:p>
        </p:txBody>
      </p:sp>
      <p:pic>
        <p:nvPicPr>
          <p:cNvPr id="437" name="Google Shape;437;p55"/>
          <p:cNvPicPr preferRelativeResize="0"/>
          <p:nvPr/>
        </p:nvPicPr>
        <p:blipFill>
          <a:blip r:embed="rId1"/>
          <a:stretch>
            <a:fillRect/>
          </a:stretch>
        </p:blipFill>
        <p:spPr>
          <a:xfrm>
            <a:off x="1060375" y="1647450"/>
            <a:ext cx="5518900" cy="3342425"/>
          </a:xfrm>
          <a:prstGeom prst="rect">
            <a:avLst/>
          </a:prstGeom>
          <a:noFill/>
          <a:ln>
            <a:noFill/>
          </a:ln>
        </p:spPr>
      </p:pic>
      <p:pic>
        <p:nvPicPr>
          <p:cNvPr id="438" name="Google Shape;438;p55"/>
          <p:cNvPicPr preferRelativeResize="0"/>
          <p:nvPr/>
        </p:nvPicPr>
        <p:blipFill>
          <a:blip r:embed="rId2"/>
          <a:stretch>
            <a:fillRect/>
          </a:stretch>
        </p:blipFill>
        <p:spPr>
          <a:xfrm>
            <a:off x="6123800" y="3012125"/>
            <a:ext cx="5651901" cy="3470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3600"/>
              <a:buFont typeface="Century Gothic" panose="020B0502020202020204"/>
              <a:buNone/>
            </a:pPr>
            <a:r>
              <a:rPr lang="en-US" sz="3600"/>
              <a:t>What Are the Lean Six Sigma Techniques?</a:t>
            </a:r>
            <a:br>
              <a:rPr lang="en-US" sz="3600"/>
            </a:br>
            <a:endParaRPr sz="3600"/>
          </a:p>
        </p:txBody>
      </p:sp>
      <p:sp>
        <p:nvSpPr>
          <p:cNvPr id="444" name="Google Shape;444;p56"/>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800"/>
              <a:buFont typeface="Century Gothic" panose="020B0502020202020204"/>
              <a:buAutoNum type="arabicPeriod"/>
            </a:pPr>
            <a:r>
              <a:rPr lang="en-US"/>
              <a:t>Kanban approach </a:t>
            </a:r>
            <a:endParaRPr lang="en-US"/>
          </a:p>
          <a:p>
            <a:pPr marL="342900" lvl="0" indent="-342900" algn="l" rtl="0">
              <a:lnSpc>
                <a:spcPct val="100000"/>
              </a:lnSpc>
              <a:spcBef>
                <a:spcPts val="900"/>
              </a:spcBef>
              <a:spcAft>
                <a:spcPts val="0"/>
              </a:spcAft>
              <a:buSzPts val="1800"/>
              <a:buFont typeface="Century Gothic" panose="020B0502020202020204"/>
              <a:buAutoNum type="arabicPeriod"/>
            </a:pPr>
            <a:r>
              <a:rPr lang="en-US"/>
              <a:t>Kaizen </a:t>
            </a:r>
            <a:endParaRPr lang="en-US"/>
          </a:p>
          <a:p>
            <a:pPr marL="342900" lvl="0" indent="-342900" algn="l" rtl="0">
              <a:lnSpc>
                <a:spcPct val="100000"/>
              </a:lnSpc>
              <a:spcBef>
                <a:spcPts val="900"/>
              </a:spcBef>
              <a:spcAft>
                <a:spcPts val="0"/>
              </a:spcAft>
              <a:buSzPts val="1800"/>
              <a:buFont typeface="Century Gothic" panose="020B0502020202020204"/>
              <a:buAutoNum type="arabicPeriod"/>
            </a:pPr>
            <a:r>
              <a:rPr lang="en-US"/>
              <a:t>Value stream mapping </a:t>
            </a:r>
            <a:endParaRPr lang="en-US"/>
          </a:p>
          <a:p>
            <a:pPr marL="342900" lvl="0" indent="-342900" algn="l" rtl="0">
              <a:lnSpc>
                <a:spcPct val="100000"/>
              </a:lnSpc>
              <a:spcBef>
                <a:spcPts val="900"/>
              </a:spcBef>
              <a:spcAft>
                <a:spcPts val="0"/>
              </a:spcAft>
              <a:buSzPts val="1800"/>
              <a:buFont typeface="Century Gothic" panose="020B0502020202020204"/>
              <a:buAutoNum type="arabicPeriod"/>
            </a:pPr>
            <a:r>
              <a:rPr lang="en-US"/>
              <a:t>5S model</a:t>
            </a:r>
            <a:endParaRPr lang="en-US"/>
          </a:p>
          <a:p>
            <a:pPr marL="182880" lvl="0" indent="-68580" algn="l" rtl="0">
              <a:lnSpc>
                <a:spcPct val="100000"/>
              </a:lnSpc>
              <a:spcBef>
                <a:spcPts val="900"/>
              </a:spcBef>
              <a:spcAft>
                <a:spcPts val="0"/>
              </a:spcAft>
              <a:buSzPts val="1800"/>
              <a:buNone/>
            </a:pPr>
          </a:p>
        </p:txBody>
      </p:sp>
      <p:pic>
        <p:nvPicPr>
          <p:cNvPr id="445" name="Google Shape;445;p56" descr="Kanban board elements"/>
          <p:cNvPicPr preferRelativeResize="0"/>
          <p:nvPr/>
        </p:nvPicPr>
        <p:blipFill rotWithShape="1">
          <a:blip r:embed="rId1"/>
          <a:srcRect/>
          <a:stretch>
            <a:fillRect/>
          </a:stretch>
        </p:blipFill>
        <p:spPr>
          <a:xfrm>
            <a:off x="4871960" y="1556196"/>
            <a:ext cx="6696075" cy="4124326"/>
          </a:xfrm>
          <a:prstGeom prst="rect">
            <a:avLst/>
          </a:prstGeom>
          <a:noFill/>
          <a:ln>
            <a:noFill/>
          </a:ln>
        </p:spPr>
      </p:pic>
      <p:sp>
        <p:nvSpPr>
          <p:cNvPr id="446" name="Google Shape;446;p56"/>
          <p:cNvSpPr/>
          <p:nvPr/>
        </p:nvSpPr>
        <p:spPr>
          <a:xfrm>
            <a:off x="838200" y="3860800"/>
            <a:ext cx="3888105" cy="2087880"/>
          </a:xfrm>
          <a:prstGeom prst="roundRect">
            <a:avLst>
              <a:gd name="adj" fmla="val 16667"/>
            </a:avLst>
          </a:prstGeom>
          <a:gradFill>
            <a:gsLst>
              <a:gs pos="0">
                <a:srgbClr val="25CED7"/>
              </a:gs>
              <a:gs pos="50000">
                <a:srgbClr val="21D0D9"/>
              </a:gs>
              <a:gs pos="100000">
                <a:srgbClr val="20CFD9"/>
              </a:gs>
            </a:gsLst>
            <a:lin ang="5400000" scaled="0"/>
          </a:gradFill>
          <a:ln w="9525" cap="flat" cmpd="sng">
            <a:solidFill>
              <a:schemeClr val="accent3"/>
            </a:solidFill>
            <a:prstDash val="solid"/>
            <a:round/>
            <a:headEnd type="none" w="sm" len="sm"/>
            <a:tailEnd type="none" w="sm" len="sm"/>
          </a:ln>
          <a:effectLst>
            <a:outerShdw blurRad="38100" dist="12700" dir="5400000" algn="ctr" rotWithShape="0">
              <a:srgbClr val="000000">
                <a:alpha val="62745"/>
              </a:srgbClr>
            </a:outerShdw>
          </a:effectLst>
        </p:spPr>
        <p:txBody>
          <a:bodyPr spcFirstLastPara="1" wrap="square" lIns="91425" tIns="45700" rIns="91425" bIns="45700" anchor="ctr" anchorCtr="0">
            <a:noAutofit/>
          </a:bodyPr>
          <a:lstStyle/>
          <a:p>
            <a:pPr marL="342900" marR="0" lvl="0" indent="-342900" algn="l" rtl="0">
              <a:spcBef>
                <a:spcPts val="0"/>
              </a:spcBef>
              <a:spcAft>
                <a:spcPts val="0"/>
              </a:spcAft>
              <a:buClr>
                <a:schemeClr val="dk1"/>
              </a:buClr>
              <a:buSzPts val="1800"/>
              <a:buFont typeface="Century Gothic" panose="020B0502020202020204"/>
              <a:buAutoNum type="arabicPeriod"/>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Everyone Speaks the Same Language</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Creates a Growth Mindset</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Increases Motivation</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Better Acceptance of New Ideas</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445"/>
                                        </p:tgtEl>
                                      </p:cBhvr>
                                    </p:animEffect>
                                    <p:set>
                                      <p:cBhvr>
                                        <p:cTn id="7" dur="1" fill="hold">
                                          <p:stCondLst>
                                            <p:cond delay="2000"/>
                                          </p:stCondLst>
                                        </p:cTn>
                                        <p:tgtEl>
                                          <p:spTgt spid="44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446"/>
                                        </p:tgtEl>
                                        <p:attrNameLst>
                                          <p:attrName>style.visibility</p:attrName>
                                        </p:attrNameLst>
                                      </p:cBhvr>
                                      <p:to>
                                        <p:strVal val="visible"/>
                                      </p:to>
                                    </p:set>
                                    <p:anim calcmode="lin" valueType="num">
                                      <p:cBhvr additive="base">
                                        <p:cTn id="12" dur="500"/>
                                        <p:tgtEl>
                                          <p:spTgt spid="446"/>
                                        </p:tgtEl>
                                        <p:attrNameLst>
                                          <p:attrName>ppt_w</p:attrName>
                                        </p:attrNameLst>
                                      </p:cBhvr>
                                      <p:tavLst>
                                        <p:tav tm="0" fmla="">
                                          <p:val>
                                            <p:fltVal val="0"/>
                                          </p:val>
                                        </p:tav>
                                        <p:tav tm="100000" fmla="">
                                          <p:val>
                                            <p:strVal val="#ppt_w"/>
                                          </p:val>
                                        </p:tav>
                                      </p:tavLst>
                                    </p:anim>
                                    <p:anim calcmode="lin" valueType="num">
                                      <p:cBhvr additive="base">
                                        <p:cTn id="13" dur="500"/>
                                        <p:tgtEl>
                                          <p:spTgt spid="446"/>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50" name="Shape 450"/>
        <p:cNvGrpSpPr/>
        <p:nvPr/>
      </p:nvGrpSpPr>
      <p:grpSpPr>
        <a:xfrm>
          <a:off x="0" y="0"/>
          <a:ext cx="0" cy="0"/>
          <a:chOff x="0" y="0"/>
          <a:chExt cx="0" cy="0"/>
        </a:xfrm>
      </p:grpSpPr>
      <p:sp>
        <p:nvSpPr>
          <p:cNvPr id="451" name="Google Shape;451;p57"/>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5s of lean</a:t>
            </a:r>
            <a:endParaRPr lang="en-US"/>
          </a:p>
        </p:txBody>
      </p:sp>
      <p:sp>
        <p:nvSpPr>
          <p:cNvPr id="452" name="Google Shape;452;p57"/>
          <p:cNvSpPr txBox="1"/>
          <p:nvPr>
            <p:ph type="body" idx="1"/>
          </p:nvPr>
        </p:nvSpPr>
        <p:spPr>
          <a:xfrm>
            <a:off x="1066800" y="2103120"/>
            <a:ext cx="10058400" cy="1216729"/>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One of the most popular Lean tool. 5S is a system for organizing spaces so work can be performed efficiently, effectively, and safely. This system focuses on putting everything where it belongs and keeping the workplace clean, which makes it easier for people to do their jobs without wasting time or risking injury.</a:t>
            </a:r>
            <a:endParaRPr lang="en-US"/>
          </a:p>
        </p:txBody>
      </p:sp>
      <p:pic>
        <p:nvPicPr>
          <p:cNvPr id="453" name="Google Shape;453;p57" descr="5s-inforgraphic"/>
          <p:cNvPicPr preferRelativeResize="0"/>
          <p:nvPr/>
        </p:nvPicPr>
        <p:blipFill rotWithShape="1">
          <a:blip r:embed="rId1"/>
          <a:srcRect/>
          <a:stretch>
            <a:fillRect/>
          </a:stretch>
        </p:blipFill>
        <p:spPr>
          <a:xfrm>
            <a:off x="3970637" y="3408775"/>
            <a:ext cx="3890857" cy="259390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TQM</a:t>
            </a:r>
            <a:endParaRPr lang="en-US"/>
          </a:p>
        </p:txBody>
      </p:sp>
      <p:sp>
        <p:nvSpPr>
          <p:cNvPr id="459" name="Google Shape;459;p58"/>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Total Quality Management  (TQM) is a methodology that originated in the 1950s, but only becoming popular in the early 1980s.</a:t>
            </a:r>
            <a:endParaRPr lang="en-US"/>
          </a:p>
          <a:p>
            <a:pPr marL="182880" lvl="0" indent="-182880" algn="l" rtl="0">
              <a:lnSpc>
                <a:spcPct val="100000"/>
              </a:lnSpc>
              <a:spcBef>
                <a:spcPts val="900"/>
              </a:spcBef>
              <a:spcAft>
                <a:spcPts val="0"/>
              </a:spcAft>
              <a:buSzPts val="1800"/>
              <a:buChar char="◦"/>
            </a:pPr>
            <a:r>
              <a:rPr lang="en-US"/>
              <a:t>As with the Lean methodology, it’s main priority is delivering value to the end-customer. The difference is, however, that TQM focuses on the organization as a whole, rather than individual processes. The key idea here is that every department (anything from engineering to marketing) within the company should be optimized with customer values in mind.</a:t>
            </a:r>
            <a:endParaRPr lang="en-US"/>
          </a:p>
          <a:p>
            <a:pPr marL="182880" lvl="0" indent="-182880" algn="l" rtl="0">
              <a:lnSpc>
                <a:spcPct val="100000"/>
              </a:lnSpc>
              <a:spcBef>
                <a:spcPts val="900"/>
              </a:spcBef>
              <a:spcAft>
                <a:spcPts val="0"/>
              </a:spcAft>
              <a:buSzPts val="1800"/>
              <a:buChar char="◦"/>
            </a:pPr>
            <a:r>
              <a:rPr lang="en-US"/>
              <a:t>What really makes TQM shine, however, is that it involves the alignment of an entire organization. It’s not just the responsibility of the senior management to carry out change – rather, it’s a company-wide initiative, all the way down to the lowest level employees.</a:t>
            </a:r>
            <a:endParaRPr lang="en-US"/>
          </a:p>
          <a:p>
            <a:pPr marL="182880" lvl="0" indent="-68580" algn="l" rtl="0">
              <a:lnSpc>
                <a:spcPct val="100000"/>
              </a:lnSpc>
              <a:spcBef>
                <a:spcPts val="900"/>
              </a:spcBef>
              <a:spcAft>
                <a:spcPts val="0"/>
              </a:spcAft>
              <a:buSzPts val="1800"/>
              <a:buNone/>
            </a:p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63" name="Shape 463"/>
        <p:cNvGrpSpPr/>
        <p:nvPr/>
      </p:nvGrpSpPr>
      <p:grpSpPr>
        <a:xfrm>
          <a:off x="0" y="0"/>
          <a:ext cx="0" cy="0"/>
          <a:chOff x="0" y="0"/>
          <a:chExt cx="0" cy="0"/>
        </a:xfrm>
      </p:grpSpPr>
      <p:sp>
        <p:nvSpPr>
          <p:cNvPr id="464" name="Google Shape;464;p59"/>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Total Quality Management Tools</a:t>
            </a:r>
            <a:endParaRPr lang="en-US"/>
          </a:p>
        </p:txBody>
      </p:sp>
      <p:sp>
        <p:nvSpPr>
          <p:cNvPr id="465" name="Google Shape;465;p59"/>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Total quality management relies on what is known as the Seven Quality Tools, a set of charting and graphing techniques to help identify quality issues. The tools used in TQM are:</a:t>
            </a:r>
            <a:endParaRPr lang="en-US"/>
          </a:p>
          <a:p>
            <a:pPr marL="731520" lvl="2" indent="-182880" algn="l" rtl="0">
              <a:lnSpc>
                <a:spcPct val="100000"/>
              </a:lnSpc>
              <a:spcBef>
                <a:spcPts val="500"/>
              </a:spcBef>
              <a:spcAft>
                <a:spcPts val="0"/>
              </a:spcAft>
              <a:buSzPts val="1400"/>
              <a:buChar char="◦"/>
            </a:pPr>
            <a:r>
              <a:rPr lang="en-US" b="1"/>
              <a:t>Fishbone Diagram / Ishikawa Chart:</a:t>
            </a:r>
            <a:r>
              <a:rPr lang="en-US"/>
              <a:t> Used to visualize cause and effect and identify the root cause.</a:t>
            </a:r>
            <a:endParaRPr lang="en-US"/>
          </a:p>
          <a:p>
            <a:pPr marL="731520" lvl="2" indent="-182880" algn="l" rtl="0">
              <a:lnSpc>
                <a:spcPct val="100000"/>
              </a:lnSpc>
              <a:spcBef>
                <a:spcPts val="500"/>
              </a:spcBef>
              <a:spcAft>
                <a:spcPts val="0"/>
              </a:spcAft>
              <a:buSzPts val="1400"/>
              <a:buChar char="◦"/>
            </a:pPr>
            <a:r>
              <a:rPr lang="en-US" b="1"/>
              <a:t>Check Sheet Template:</a:t>
            </a:r>
            <a:r>
              <a:rPr lang="en-US"/>
              <a:t> Used to collect data in real time.</a:t>
            </a:r>
            <a:endParaRPr lang="en-US"/>
          </a:p>
          <a:p>
            <a:pPr marL="731520" lvl="2" indent="-182880" algn="l" rtl="0">
              <a:lnSpc>
                <a:spcPct val="100000"/>
              </a:lnSpc>
              <a:spcBef>
                <a:spcPts val="500"/>
              </a:spcBef>
              <a:spcAft>
                <a:spcPts val="0"/>
              </a:spcAft>
              <a:buSzPts val="1400"/>
              <a:buChar char="◦"/>
            </a:pPr>
            <a:r>
              <a:rPr lang="en-US" b="1"/>
              <a:t>Control Chart:</a:t>
            </a:r>
            <a:r>
              <a:rPr lang="en-US"/>
              <a:t> Used to check if the process is in a state of control.</a:t>
            </a:r>
            <a:endParaRPr lang="en-US"/>
          </a:p>
          <a:p>
            <a:pPr marL="731520" lvl="2" indent="-182880" algn="l" rtl="0">
              <a:lnSpc>
                <a:spcPct val="100000"/>
              </a:lnSpc>
              <a:spcBef>
                <a:spcPts val="500"/>
              </a:spcBef>
              <a:spcAft>
                <a:spcPts val="0"/>
              </a:spcAft>
              <a:buSzPts val="1400"/>
              <a:buChar char="◦"/>
            </a:pPr>
            <a:r>
              <a:rPr lang="en-US" b="1"/>
              <a:t>Histogram:</a:t>
            </a:r>
            <a:r>
              <a:rPr lang="en-US"/>
              <a:t> Used to estimate probability distribution based on values within a certain range.</a:t>
            </a:r>
            <a:endParaRPr lang="en-US"/>
          </a:p>
          <a:p>
            <a:pPr marL="731520" lvl="2" indent="-182880" algn="l" rtl="0">
              <a:lnSpc>
                <a:spcPct val="100000"/>
              </a:lnSpc>
              <a:spcBef>
                <a:spcPts val="500"/>
              </a:spcBef>
              <a:spcAft>
                <a:spcPts val="0"/>
              </a:spcAft>
              <a:buSzPts val="1400"/>
              <a:buChar char="◦"/>
            </a:pPr>
            <a:r>
              <a:rPr lang="en-US" b="1"/>
              <a:t>Pareto Chart:</a:t>
            </a:r>
            <a:r>
              <a:rPr lang="en-US"/>
              <a:t> Used to evaluate the defects that are frequently occurring and assessing them by category.</a:t>
            </a:r>
            <a:endParaRPr lang="en-US"/>
          </a:p>
          <a:p>
            <a:pPr marL="731520" lvl="2" indent="-182880" algn="l" rtl="0">
              <a:lnSpc>
                <a:spcPct val="100000"/>
              </a:lnSpc>
              <a:spcBef>
                <a:spcPts val="500"/>
              </a:spcBef>
              <a:spcAft>
                <a:spcPts val="0"/>
              </a:spcAft>
              <a:buSzPts val="1400"/>
              <a:buChar char="◦"/>
            </a:pPr>
            <a:r>
              <a:rPr lang="en-US" b="1"/>
              <a:t>Scatter Diagram:</a:t>
            </a:r>
            <a:r>
              <a:rPr lang="en-US"/>
              <a:t> Used to represent two values in a set of data.</a:t>
            </a:r>
            <a:endParaRPr lang="en-US"/>
          </a:p>
          <a:p>
            <a:pPr marL="731520" lvl="2" indent="-182880" algn="l" rtl="0">
              <a:lnSpc>
                <a:spcPct val="100000"/>
              </a:lnSpc>
              <a:spcBef>
                <a:spcPts val="500"/>
              </a:spcBef>
              <a:spcAft>
                <a:spcPts val="0"/>
              </a:spcAft>
              <a:buSzPts val="1400"/>
              <a:buChar char="◦"/>
            </a:pPr>
            <a:r>
              <a:rPr lang="en-US" b="1"/>
              <a:t>Stratification Diagram:</a:t>
            </a:r>
            <a:r>
              <a:rPr lang="en-US"/>
              <a:t> Also called a flow diagram or a run diagram, stratification diagrams are used to sample a group.</a:t>
            </a:r>
            <a:endParaRPr lang="en-US"/>
          </a:p>
          <a:p>
            <a:pPr marL="182880" lvl="0" indent="-68580" algn="l" rtl="0">
              <a:lnSpc>
                <a:spcPct val="100000"/>
              </a:lnSpc>
              <a:spcBef>
                <a:spcPts val="900"/>
              </a:spcBef>
              <a:spcAft>
                <a:spcPts val="0"/>
              </a:spcAft>
              <a:buSzPts val="1800"/>
              <a:buNone/>
            </a:p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69" name="Shape 469"/>
        <p:cNvGrpSpPr/>
        <p:nvPr/>
      </p:nvGrpSpPr>
      <p:grpSpPr>
        <a:xfrm>
          <a:off x="0" y="0"/>
          <a:ext cx="0" cy="0"/>
          <a:chOff x="0" y="0"/>
          <a:chExt cx="0" cy="0"/>
        </a:xfrm>
      </p:grpSpPr>
      <p:sp>
        <p:nvSpPr>
          <p:cNvPr id="470" name="Google Shape;470;p60"/>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p>
        </p:txBody>
      </p:sp>
      <p:sp>
        <p:nvSpPr>
          <p:cNvPr id="471" name="Google Shape;471;p60"/>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68580" algn="l" rtl="0">
              <a:lnSpc>
                <a:spcPct val="100000"/>
              </a:lnSpc>
              <a:spcBef>
                <a:spcPts val="0"/>
              </a:spcBef>
              <a:spcAft>
                <a:spcPts val="0"/>
              </a:spcAft>
              <a:buSzPts val="1800"/>
              <a:buNone/>
            </a:p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75" name="Shape 475"/>
        <p:cNvGrpSpPr/>
        <p:nvPr/>
      </p:nvGrpSpPr>
      <p:grpSpPr>
        <a:xfrm>
          <a:off x="0" y="0"/>
          <a:ext cx="0" cy="0"/>
          <a:chOff x="0" y="0"/>
          <a:chExt cx="0" cy="0"/>
        </a:xfrm>
      </p:grpSpPr>
      <p:sp>
        <p:nvSpPr>
          <p:cNvPr id="476" name="Google Shape;476;p6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Times New Roman" panose="02020603050405020304"/>
              <a:buNone/>
            </a:pPr>
            <a:r>
              <a:rPr lang="en-US">
                <a:latin typeface="Times New Roman" panose="02020603050405020304"/>
                <a:ea typeface="Times New Roman" panose="02020603050405020304"/>
                <a:cs typeface="Times New Roman" panose="02020603050405020304"/>
                <a:sym typeface="Times New Roman" panose="02020603050405020304"/>
              </a:rPr>
              <a:t>Major roadblocks that can influence a company’s work processes negatively:</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77" name="Google Shape;477;p61"/>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There are three types of waste in Lean:</a:t>
            </a:r>
            <a:endParaRPr lang="en-US"/>
          </a:p>
          <a:p>
            <a:pPr marL="457200" lvl="1" indent="-182880" algn="l" rtl="0">
              <a:lnSpc>
                <a:spcPct val="100000"/>
              </a:lnSpc>
              <a:spcBef>
                <a:spcPts val="500"/>
              </a:spcBef>
              <a:spcAft>
                <a:spcPts val="0"/>
              </a:spcAft>
              <a:buSzPts val="1600"/>
              <a:buChar char="◦"/>
            </a:pPr>
            <a:r>
              <a:rPr lang="en-US"/>
              <a:t>Muda (wasteful activities)</a:t>
            </a:r>
            <a:endParaRPr lang="en-US"/>
          </a:p>
          <a:p>
            <a:pPr marL="457200" lvl="1" indent="-182880" algn="l" rtl="0">
              <a:lnSpc>
                <a:spcPct val="100000"/>
              </a:lnSpc>
              <a:spcBef>
                <a:spcPts val="500"/>
              </a:spcBef>
              <a:spcAft>
                <a:spcPts val="0"/>
              </a:spcAft>
              <a:buSzPts val="1600"/>
              <a:buChar char="◦"/>
            </a:pPr>
            <a:r>
              <a:rPr lang="en-US"/>
              <a:t>Muri (overburden)</a:t>
            </a:r>
            <a:endParaRPr lang="en-US"/>
          </a:p>
          <a:p>
            <a:pPr marL="457200" lvl="1" indent="-182880" algn="l" rtl="0">
              <a:lnSpc>
                <a:spcPct val="100000"/>
              </a:lnSpc>
              <a:spcBef>
                <a:spcPts val="500"/>
              </a:spcBef>
              <a:spcAft>
                <a:spcPts val="0"/>
              </a:spcAft>
              <a:buSzPts val="1600"/>
              <a:buChar char="◦"/>
            </a:pPr>
            <a:r>
              <a:rPr lang="en-US"/>
              <a:t>Mura (unevenness).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17"/>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2800"/>
              <a:buFont typeface="Century Gothic" panose="020B0502020202020204"/>
              <a:buNone/>
            </a:pPr>
            <a:r>
              <a:rPr lang="en-US" sz="2800" cap="none"/>
              <a:t>WHAT DOES BUSINESS PROCESS IMPROVEMENT LOOK LIKE FOR YOU?</a:t>
            </a:r>
            <a:endParaRPr lang="en-US" sz="2800" cap="none"/>
          </a:p>
        </p:txBody>
      </p:sp>
      <p:grpSp>
        <p:nvGrpSpPr>
          <p:cNvPr id="139" name="Google Shape;139;p17"/>
          <p:cNvGrpSpPr/>
          <p:nvPr/>
        </p:nvGrpSpPr>
        <p:grpSpPr>
          <a:xfrm>
            <a:off x="1144726" y="2885167"/>
            <a:ext cx="10046057" cy="2511335"/>
            <a:chOff x="6171" y="710292"/>
            <a:chExt cx="10046057" cy="2511335"/>
          </a:xfrm>
        </p:grpSpPr>
        <p:sp>
          <p:nvSpPr>
            <p:cNvPr id="140" name="Google Shape;140;p17"/>
            <p:cNvSpPr/>
            <p:nvPr/>
          </p:nvSpPr>
          <p:spPr>
            <a:xfrm>
              <a:off x="6171" y="710292"/>
              <a:ext cx="2188594" cy="1633739"/>
            </a:xfrm>
            <a:prstGeom prst="round2SameRect">
              <a:avLst>
                <a:gd name="adj1" fmla="val 8000"/>
                <a:gd name="adj2" fmla="val 0"/>
              </a:avLst>
            </a:prstGeom>
            <a:solidFill>
              <a:schemeClr val="lt1">
                <a:alpha val="89803"/>
              </a:schemeClr>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7"/>
            <p:cNvSpPr txBox="1"/>
            <p:nvPr/>
          </p:nvSpPr>
          <p:spPr>
            <a:xfrm>
              <a:off x="44451" y="748572"/>
              <a:ext cx="2112034" cy="1595459"/>
            </a:xfrm>
            <a:prstGeom prst="rect">
              <a:avLst/>
            </a:prstGeom>
            <a:noFill/>
            <a:ln>
              <a:noFill/>
            </a:ln>
          </p:spPr>
          <p:txBody>
            <a:bodyPr spcFirstLastPara="1" wrap="square" lIns="17775" tIns="53325" rIns="17775" bIns="17775" anchor="t" anchorCtr="0">
              <a:noAutofit/>
            </a:bodyPr>
            <a:lstStyle/>
            <a:p>
              <a:pPr marL="114300" marR="0" lvl="1" indent="-114300" algn="l" rtl="0">
                <a:lnSpc>
                  <a:spcPct val="90000"/>
                </a:lnSpc>
                <a:spcBef>
                  <a:spcPts val="0"/>
                </a:spcBef>
                <a:spcAft>
                  <a:spcPts val="0"/>
                </a:spcAft>
                <a:buClr>
                  <a:schemeClr val="dk1"/>
                </a:buClr>
                <a:buSzPts val="1400"/>
                <a:buFont typeface="Century Gothic" panose="020B0502020202020204"/>
                <a:buChar char="•"/>
              </a:pPr>
              <a:r>
                <a:rPr lang="en-US"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Reduce the time it takes to get a campaign out the door with automated communication</a:t>
              </a:r>
              <a:endPara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2" name="Google Shape;142;p17"/>
            <p:cNvSpPr/>
            <p:nvPr/>
          </p:nvSpPr>
          <p:spPr>
            <a:xfrm>
              <a:off x="6171" y="2344032"/>
              <a:ext cx="2188594" cy="702508"/>
            </a:xfrm>
            <a:prstGeom prst="rect">
              <a:avLst/>
            </a:prstGeom>
            <a:solidFill>
              <a:srgbClr val="19ACE4"/>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7"/>
            <p:cNvSpPr txBox="1"/>
            <p:nvPr/>
          </p:nvSpPr>
          <p:spPr>
            <a:xfrm>
              <a:off x="6171" y="2344032"/>
              <a:ext cx="1541263" cy="702508"/>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Marketing</a:t>
              </a:r>
              <a:endParaRPr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4" name="Google Shape;144;p17"/>
            <p:cNvSpPr/>
            <p:nvPr/>
          </p:nvSpPr>
          <p:spPr>
            <a:xfrm>
              <a:off x="1609347" y="2455619"/>
              <a:ext cx="766008" cy="766008"/>
            </a:xfrm>
            <a:prstGeom prst="ellipse">
              <a:avLst/>
            </a:prstGeom>
            <a:solidFill>
              <a:srgbClr val="CBE2F5">
                <a:alpha val="89803"/>
              </a:srgbClr>
            </a:solidFill>
            <a:ln w="12700" cap="flat" cmpd="sng">
              <a:solidFill>
                <a:srgbClr val="CBE2F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7"/>
            <p:cNvSpPr/>
            <p:nvPr/>
          </p:nvSpPr>
          <p:spPr>
            <a:xfrm>
              <a:off x="2565129" y="710292"/>
              <a:ext cx="2188594" cy="1633739"/>
            </a:xfrm>
            <a:prstGeom prst="round2SameRect">
              <a:avLst>
                <a:gd name="adj1" fmla="val 8000"/>
                <a:gd name="adj2" fmla="val 0"/>
              </a:avLst>
            </a:prstGeom>
            <a:solidFill>
              <a:schemeClr val="lt1">
                <a:alpha val="89803"/>
              </a:schemeClr>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7"/>
            <p:cNvSpPr txBox="1"/>
            <p:nvPr/>
          </p:nvSpPr>
          <p:spPr>
            <a:xfrm>
              <a:off x="2603409" y="748572"/>
              <a:ext cx="2112034" cy="1595459"/>
            </a:xfrm>
            <a:prstGeom prst="rect">
              <a:avLst/>
            </a:prstGeom>
            <a:noFill/>
            <a:ln>
              <a:noFill/>
            </a:ln>
          </p:spPr>
          <p:txBody>
            <a:bodyPr spcFirstLastPara="1" wrap="square" lIns="17775" tIns="53325" rIns="17775" bIns="17775" anchor="t" anchorCtr="0">
              <a:noAutofit/>
            </a:bodyPr>
            <a:lstStyle/>
            <a:p>
              <a:pPr marL="114300" marR="0" lvl="1" indent="-114300" algn="l" rtl="0">
                <a:lnSpc>
                  <a:spcPct val="90000"/>
                </a:lnSpc>
                <a:spcBef>
                  <a:spcPts val="0"/>
                </a:spcBef>
                <a:spcAft>
                  <a:spcPts val="0"/>
                </a:spcAft>
                <a:buClr>
                  <a:schemeClr val="dk1"/>
                </a:buClr>
                <a:buSzPts val="1400"/>
                <a:buFont typeface="Century Gothic" panose="020B0502020202020204"/>
                <a:buChar char="•"/>
              </a:pPr>
              <a:r>
                <a:rPr lang="en-US"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Integrate your onboarding process with your HRMS to reduce manual data transfers</a:t>
              </a:r>
              <a:endPara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7" name="Google Shape;147;p17"/>
            <p:cNvSpPr/>
            <p:nvPr/>
          </p:nvSpPr>
          <p:spPr>
            <a:xfrm>
              <a:off x="2565129" y="2344032"/>
              <a:ext cx="2188594" cy="702508"/>
            </a:xfrm>
            <a:prstGeom prst="rect">
              <a:avLst/>
            </a:prstGeom>
            <a:solidFill>
              <a:srgbClr val="19ACE4"/>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7"/>
            <p:cNvSpPr txBox="1"/>
            <p:nvPr/>
          </p:nvSpPr>
          <p:spPr>
            <a:xfrm>
              <a:off x="2565129" y="2344032"/>
              <a:ext cx="1541263" cy="702508"/>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HR</a:t>
              </a:r>
              <a:endParaRPr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9" name="Google Shape;149;p17"/>
            <p:cNvSpPr/>
            <p:nvPr/>
          </p:nvSpPr>
          <p:spPr>
            <a:xfrm>
              <a:off x="4168305" y="2455619"/>
              <a:ext cx="766008" cy="766008"/>
            </a:xfrm>
            <a:prstGeom prst="ellipse">
              <a:avLst/>
            </a:prstGeom>
            <a:solidFill>
              <a:srgbClr val="CBE2F5">
                <a:alpha val="89803"/>
              </a:srgbClr>
            </a:solidFill>
            <a:ln w="12700" cap="flat" cmpd="sng">
              <a:solidFill>
                <a:srgbClr val="CBE2F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7"/>
            <p:cNvSpPr/>
            <p:nvPr/>
          </p:nvSpPr>
          <p:spPr>
            <a:xfrm>
              <a:off x="5124086" y="710292"/>
              <a:ext cx="2188594" cy="1633739"/>
            </a:xfrm>
            <a:prstGeom prst="round2SameRect">
              <a:avLst>
                <a:gd name="adj1" fmla="val 8000"/>
                <a:gd name="adj2" fmla="val 0"/>
              </a:avLst>
            </a:prstGeom>
            <a:solidFill>
              <a:schemeClr val="lt1">
                <a:alpha val="89803"/>
              </a:schemeClr>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7"/>
            <p:cNvSpPr txBox="1"/>
            <p:nvPr/>
          </p:nvSpPr>
          <p:spPr>
            <a:xfrm>
              <a:off x="5162366" y="748572"/>
              <a:ext cx="2112034" cy="1595459"/>
            </a:xfrm>
            <a:prstGeom prst="rect">
              <a:avLst/>
            </a:prstGeom>
            <a:noFill/>
            <a:ln>
              <a:noFill/>
            </a:ln>
          </p:spPr>
          <p:txBody>
            <a:bodyPr spcFirstLastPara="1" wrap="square" lIns="20300" tIns="60950" rIns="20300" bIns="20300" anchor="t" anchorCtr="0">
              <a:noAutofit/>
            </a:bodyPr>
            <a:lstStyle/>
            <a:p>
              <a:pPr marL="171450" marR="0" lvl="1" indent="-171450" algn="l" rtl="0">
                <a:lnSpc>
                  <a:spcPct val="90000"/>
                </a:lnSpc>
                <a:spcBef>
                  <a:spcPts val="0"/>
                </a:spcBef>
                <a:spcAft>
                  <a:spcPts val="0"/>
                </a:spcAft>
                <a:buClr>
                  <a:schemeClr val="dk1"/>
                </a:buClr>
                <a:buSzPts val="1600"/>
                <a:buFont typeface="Century Gothic" panose="020B0502020202020204"/>
                <a:buChar char="•"/>
              </a:pPr>
              <a:r>
                <a:rPr lang="en-US"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Add in conditional steps to get approvals for large orders over a certain value</a:t>
              </a: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2" name="Google Shape;152;p17"/>
            <p:cNvSpPr/>
            <p:nvPr/>
          </p:nvSpPr>
          <p:spPr>
            <a:xfrm>
              <a:off x="5124086" y="2344032"/>
              <a:ext cx="2188594" cy="702508"/>
            </a:xfrm>
            <a:prstGeom prst="rect">
              <a:avLst/>
            </a:prstGeom>
            <a:solidFill>
              <a:srgbClr val="19ACE4"/>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7"/>
            <p:cNvSpPr txBox="1"/>
            <p:nvPr/>
          </p:nvSpPr>
          <p:spPr>
            <a:xfrm>
              <a:off x="5124086" y="2344032"/>
              <a:ext cx="1541263" cy="702508"/>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SALES</a:t>
              </a:r>
              <a:endParaRPr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4" name="Google Shape;154;p17"/>
            <p:cNvSpPr/>
            <p:nvPr/>
          </p:nvSpPr>
          <p:spPr>
            <a:xfrm>
              <a:off x="6727262" y="2455619"/>
              <a:ext cx="766008" cy="766008"/>
            </a:xfrm>
            <a:prstGeom prst="ellipse">
              <a:avLst/>
            </a:prstGeom>
            <a:solidFill>
              <a:srgbClr val="CBE2F5">
                <a:alpha val="89803"/>
              </a:srgbClr>
            </a:solidFill>
            <a:ln w="12700" cap="flat" cmpd="sng">
              <a:solidFill>
                <a:srgbClr val="CBE2F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a:off x="7683044" y="710292"/>
              <a:ext cx="2188594" cy="1633739"/>
            </a:xfrm>
            <a:prstGeom prst="round2SameRect">
              <a:avLst>
                <a:gd name="adj1" fmla="val 8000"/>
                <a:gd name="adj2" fmla="val 0"/>
              </a:avLst>
            </a:prstGeom>
            <a:solidFill>
              <a:schemeClr val="lt1">
                <a:alpha val="89803"/>
              </a:schemeClr>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7"/>
            <p:cNvSpPr txBox="1"/>
            <p:nvPr/>
          </p:nvSpPr>
          <p:spPr>
            <a:xfrm>
              <a:off x="7721324" y="748572"/>
              <a:ext cx="2112034" cy="1595459"/>
            </a:xfrm>
            <a:prstGeom prst="rect">
              <a:avLst/>
            </a:prstGeom>
            <a:noFill/>
            <a:ln>
              <a:noFill/>
            </a:ln>
          </p:spPr>
          <p:txBody>
            <a:bodyPr spcFirstLastPara="1" wrap="square" lIns="20300" tIns="60950" rIns="20300" bIns="20300" anchor="t" anchorCtr="0">
              <a:noAutofit/>
            </a:bodyPr>
            <a:lstStyle/>
            <a:p>
              <a:pPr marL="171450" marR="0" lvl="1" indent="-171450" algn="l" rtl="0">
                <a:lnSpc>
                  <a:spcPct val="90000"/>
                </a:lnSpc>
                <a:spcBef>
                  <a:spcPts val="0"/>
                </a:spcBef>
                <a:spcAft>
                  <a:spcPts val="0"/>
                </a:spcAft>
                <a:buClr>
                  <a:schemeClr val="dk1"/>
                </a:buClr>
                <a:buSzPts val="1600"/>
                <a:buFont typeface="Century Gothic" panose="020B0502020202020204"/>
                <a:buChar char="•"/>
              </a:pPr>
              <a:r>
                <a:rPr lang="en-US"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Improve response time to service requests by auto-assigning tickets to specialists</a:t>
              </a: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7" name="Google Shape;157;p17"/>
            <p:cNvSpPr/>
            <p:nvPr/>
          </p:nvSpPr>
          <p:spPr>
            <a:xfrm>
              <a:off x="7683044" y="2344032"/>
              <a:ext cx="2188594" cy="702508"/>
            </a:xfrm>
            <a:prstGeom prst="rect">
              <a:avLst/>
            </a:prstGeom>
            <a:solidFill>
              <a:srgbClr val="19ACE4"/>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7"/>
            <p:cNvSpPr txBox="1"/>
            <p:nvPr/>
          </p:nvSpPr>
          <p:spPr>
            <a:xfrm>
              <a:off x="7683044" y="2344032"/>
              <a:ext cx="1541263" cy="702508"/>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IT</a:t>
              </a:r>
              <a:endParaRPr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9" name="Google Shape;159;p17"/>
            <p:cNvSpPr/>
            <p:nvPr/>
          </p:nvSpPr>
          <p:spPr>
            <a:xfrm>
              <a:off x="9286220" y="2455619"/>
              <a:ext cx="766008" cy="766008"/>
            </a:xfrm>
            <a:prstGeom prst="ellipse">
              <a:avLst/>
            </a:prstGeom>
            <a:solidFill>
              <a:srgbClr val="CBE2F5">
                <a:alpha val="89803"/>
              </a:srgbClr>
            </a:solidFill>
            <a:ln w="12700" cap="flat" cmpd="sng">
              <a:solidFill>
                <a:srgbClr val="CBE2F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0" name="Google Shape;160;p17"/>
          <p:cNvSpPr/>
          <p:nvPr/>
        </p:nvSpPr>
        <p:spPr>
          <a:xfrm>
            <a:off x="1066800" y="5282168"/>
            <a:ext cx="6096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BPI</a:t>
            </a: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 aims to pinpoint the skills or processes that need improvement in ensuring smooth procedures, efficient workflow, and business expansion</a:t>
            </a:r>
            <a:endParaRPr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481" name="Shape 481"/>
        <p:cNvGrpSpPr/>
        <p:nvPr/>
      </p:nvGrpSpPr>
      <p:grpSpPr>
        <a:xfrm>
          <a:off x="0" y="0"/>
          <a:ext cx="0" cy="0"/>
          <a:chOff x="0" y="0"/>
          <a:chExt cx="0" cy="0"/>
        </a:xfrm>
      </p:grpSpPr>
      <p:sp>
        <p:nvSpPr>
          <p:cNvPr id="482" name="Google Shape;482;p62"/>
          <p:cNvSpPr txBox="1"/>
          <p:nvPr>
            <p:ph type="title"/>
          </p:nvPr>
        </p:nvSpPr>
        <p:spPr>
          <a:xfrm>
            <a:off x="613719" y="535502"/>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Assignment </a:t>
            </a:r>
            <a:endParaRPr lang="en-US"/>
          </a:p>
        </p:txBody>
      </p:sp>
      <p:pic>
        <p:nvPicPr>
          <p:cNvPr id="483" name="Google Shape;483;p62" descr="muda mura muri"/>
          <p:cNvPicPr preferRelativeResize="0"/>
          <p:nvPr>
            <p:ph type="body" idx="1"/>
          </p:nvPr>
        </p:nvPicPr>
        <p:blipFill rotWithShape="1">
          <a:blip r:embed="rId1"/>
          <a:srcRect/>
          <a:stretch>
            <a:fillRect/>
          </a:stretch>
        </p:blipFill>
        <p:spPr>
          <a:xfrm>
            <a:off x="2071096" y="1732735"/>
            <a:ext cx="8148662" cy="39322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BPI Methodologies</a:t>
            </a:r>
            <a:endParaRPr lang="en-US"/>
          </a:p>
        </p:txBody>
      </p:sp>
      <p:grpSp>
        <p:nvGrpSpPr>
          <p:cNvPr id="166" name="Google Shape;166;p18"/>
          <p:cNvGrpSpPr/>
          <p:nvPr/>
        </p:nvGrpSpPr>
        <p:grpSpPr>
          <a:xfrm>
            <a:off x="4458321" y="2844182"/>
            <a:ext cx="3473064" cy="3401110"/>
            <a:chOff x="3292667" y="265404"/>
            <a:chExt cx="3473064" cy="3401110"/>
          </a:xfrm>
        </p:grpSpPr>
        <p:sp>
          <p:nvSpPr>
            <p:cNvPr id="167" name="Google Shape;167;p18"/>
            <p:cNvSpPr/>
            <p:nvPr/>
          </p:nvSpPr>
          <p:spPr>
            <a:xfrm>
              <a:off x="3462919" y="265404"/>
              <a:ext cx="3302812" cy="3302812"/>
            </a:xfrm>
            <a:prstGeom prst="pie">
              <a:avLst>
                <a:gd name="adj1" fmla="val 16200000"/>
                <a:gd name="adj2" fmla="val 1800000"/>
              </a:avLst>
            </a:prstGeom>
            <a:solidFill>
              <a:srgbClr val="19ACE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8"/>
            <p:cNvSpPr txBox="1"/>
            <p:nvPr/>
          </p:nvSpPr>
          <p:spPr>
            <a:xfrm>
              <a:off x="5258627" y="874852"/>
              <a:ext cx="1120597" cy="1100937"/>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None/>
              </a:pPr>
              <a:r>
                <a:rPr lang="en-US" sz="1100">
                  <a:solidFill>
                    <a:schemeClr val="lt1"/>
                  </a:solidFill>
                  <a:latin typeface="Century Gothic" panose="020B0502020202020204"/>
                  <a:ea typeface="Century Gothic" panose="020B0502020202020204"/>
                  <a:cs typeface="Century Gothic" panose="020B0502020202020204"/>
                  <a:sym typeface="Century Gothic" panose="020B0502020202020204"/>
                </a:rPr>
                <a:t>Sometimes there may be a failure to communicate plans across the organization</a:t>
              </a:r>
              <a:endParaRPr sz="11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9" name="Google Shape;169;p18"/>
            <p:cNvSpPr/>
            <p:nvPr/>
          </p:nvSpPr>
          <p:spPr>
            <a:xfrm>
              <a:off x="3292667" y="363702"/>
              <a:ext cx="3302812" cy="3302812"/>
            </a:xfrm>
            <a:prstGeom prst="pie">
              <a:avLst>
                <a:gd name="adj1" fmla="val 1800000"/>
                <a:gd name="adj2" fmla="val 9000000"/>
              </a:avLst>
            </a:prstGeom>
            <a:solidFill>
              <a:srgbClr val="19ACE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8"/>
            <p:cNvSpPr txBox="1"/>
            <p:nvPr/>
          </p:nvSpPr>
          <p:spPr>
            <a:xfrm>
              <a:off x="4197009" y="2447620"/>
              <a:ext cx="1494129" cy="1022299"/>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None/>
              </a:pPr>
              <a:r>
                <a:rPr lang="en-US" sz="1100">
                  <a:solidFill>
                    <a:schemeClr val="lt1"/>
                  </a:solidFill>
                  <a:latin typeface="Century Gothic" panose="020B0502020202020204"/>
                  <a:ea typeface="Century Gothic" panose="020B0502020202020204"/>
                  <a:cs typeface="Century Gothic" panose="020B0502020202020204"/>
                  <a:sym typeface="Century Gothic" panose="020B0502020202020204"/>
                </a:rPr>
                <a:t>work teams may be resistant to change, </a:t>
              </a:r>
              <a:endParaRPr sz="11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1" name="Google Shape;171;p18"/>
            <p:cNvSpPr/>
            <p:nvPr/>
          </p:nvSpPr>
          <p:spPr>
            <a:xfrm>
              <a:off x="3292667" y="363702"/>
              <a:ext cx="3302812" cy="3302812"/>
            </a:xfrm>
            <a:prstGeom prst="pie">
              <a:avLst>
                <a:gd name="adj1" fmla="val 9000000"/>
                <a:gd name="adj2" fmla="val 16200000"/>
              </a:avLst>
            </a:prstGeom>
            <a:solidFill>
              <a:srgbClr val="19ACE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8"/>
            <p:cNvSpPr txBox="1"/>
            <p:nvPr/>
          </p:nvSpPr>
          <p:spPr>
            <a:xfrm>
              <a:off x="3646540" y="1012469"/>
              <a:ext cx="1120597" cy="1100937"/>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None/>
              </a:pPr>
              <a:r>
                <a:rPr lang="en-US" sz="1100">
                  <a:solidFill>
                    <a:schemeClr val="lt1"/>
                  </a:solidFill>
                  <a:latin typeface="Century Gothic" panose="020B0502020202020204"/>
                  <a:ea typeface="Century Gothic" panose="020B0502020202020204"/>
                  <a:cs typeface="Century Gothic" panose="020B0502020202020204"/>
                  <a:sym typeface="Century Gothic" panose="020B0502020202020204"/>
                </a:rPr>
                <a:t>avoiding scheduled improvements that are not in line with the business goals. </a:t>
              </a:r>
              <a:endParaRPr sz="11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73" name="Google Shape;173;p18"/>
          <p:cNvSpPr/>
          <p:nvPr/>
        </p:nvSpPr>
        <p:spPr>
          <a:xfrm>
            <a:off x="1165654" y="2111820"/>
            <a:ext cx="47179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rPr>
              <a:t>Challenges are common in BPI activities.</a:t>
            </a:r>
            <a:endPar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4" name="Google Shape;174;p18"/>
          <p:cNvSpPr/>
          <p:nvPr/>
        </p:nvSpPr>
        <p:spPr>
          <a:xfrm>
            <a:off x="535459" y="2578778"/>
            <a:ext cx="4399005" cy="116955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t’s possible that there will be a breakdown in communication strategies across the organization, that work teams will be opposed to change, and that planned improvements that are not consistent with business objectives will be avoided.</a:t>
            </a:r>
            <a:endPar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BPI Methodologies</a:t>
            </a:r>
            <a:endParaRPr lang="en-US"/>
          </a:p>
        </p:txBody>
      </p:sp>
      <p:sp>
        <p:nvSpPr>
          <p:cNvPr id="180" name="Google Shape;180;p19"/>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latin typeface="Times New Roman" panose="02020603050405020304"/>
                <a:ea typeface="Times New Roman" panose="02020603050405020304"/>
                <a:cs typeface="Times New Roman" panose="02020603050405020304"/>
                <a:sym typeface="Times New Roman" panose="02020603050405020304"/>
              </a:rPr>
              <a:t>Implementing these following methodologies can help organizations overcome previous mentioned obstacles. The common BPI methodologies include:</a:t>
            </a:r>
            <a:endParaRPr lang="en-US">
              <a:latin typeface="Times New Roman" panose="02020603050405020304"/>
              <a:ea typeface="Times New Roman" panose="02020603050405020304"/>
              <a:cs typeface="Times New Roman" panose="02020603050405020304"/>
              <a:sym typeface="Times New Roman" panose="02020603050405020304"/>
            </a:endParaRPr>
          </a:p>
        </p:txBody>
      </p:sp>
      <p:sp>
        <p:nvSpPr>
          <p:cNvPr id="181" name="Google Shape;181;p19"/>
          <p:cNvSpPr/>
          <p:nvPr/>
        </p:nvSpPr>
        <p:spPr>
          <a:xfrm>
            <a:off x="1294701" y="3084619"/>
            <a:ext cx="6096000"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Lean management</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Six sigma</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Agile management</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Kaizen</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Total quality management</a:t>
            </a:r>
            <a:endParaRPr sz="1800" b="0" i="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Lean Management</a:t>
            </a:r>
            <a:endParaRPr lang="en-US"/>
          </a:p>
        </p:txBody>
      </p:sp>
      <p:sp>
        <p:nvSpPr>
          <p:cNvPr id="187" name="Google Shape;187;p20"/>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Lean Management:</a:t>
            </a:r>
            <a:r>
              <a:rPr lang="en-US">
                <a:latin typeface="Times New Roman" panose="02020603050405020304"/>
                <a:ea typeface="Times New Roman" panose="02020603050405020304"/>
                <a:cs typeface="Times New Roman" panose="02020603050405020304"/>
                <a:sym typeface="Times New Roman" panose="02020603050405020304"/>
              </a:rPr>
              <a:t> Lean Management is a unique approach to identify waste. It involves employees and relies on continuous improvement to maximize customer value and minimize waste. </a:t>
            </a:r>
            <a:endParaRPr>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ts val="1800"/>
              <a:buChar char="◦"/>
            </a:pPr>
            <a:r>
              <a:rPr lang="en-US">
                <a:latin typeface="Times New Roman" panose="02020603050405020304"/>
                <a:ea typeface="Times New Roman" panose="02020603050405020304"/>
                <a:cs typeface="Times New Roman" panose="02020603050405020304"/>
                <a:sym typeface="Times New Roman" panose="02020603050405020304"/>
              </a:rPr>
              <a:t>The main purpose of lean management is to reduce factors that waste time, effort or money. The only way to manage with it is to analyze a business process and then revise it and cut out every step that does not create value for customers</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81280" algn="l" rtl="0">
              <a:lnSpc>
                <a:spcPct val="100000"/>
              </a:lnSpc>
              <a:spcBef>
                <a:spcPts val="500"/>
              </a:spcBef>
              <a:spcAft>
                <a:spcPts val="0"/>
              </a:spcAft>
              <a:buSzPts val="16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b="1"/>
              <a:t>Lean Principles</a:t>
            </a:r>
            <a:endParaRPr lang="en-US" b="1"/>
          </a:p>
        </p:txBody>
      </p:sp>
      <p:sp>
        <p:nvSpPr>
          <p:cNvPr id="193" name="Google Shape;193;p21"/>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latin typeface="Times New Roman" panose="02020603050405020304"/>
                <a:ea typeface="Times New Roman" panose="02020603050405020304"/>
                <a:cs typeface="Times New Roman" panose="02020603050405020304"/>
                <a:sym typeface="Times New Roman" panose="02020603050405020304"/>
              </a:rPr>
              <a:t>Lean management principles include:</a:t>
            </a:r>
            <a:endParaRPr>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Defining value from the standpoint of the end customer.</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Identifying each step in a business process and eliminating those steps that do not create value.</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Making the value-creating steps occur in a tight sequence.</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A pull system is characterized by work entering the workflow only when there is a demand for it</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Repeating the first three steps on a continuous basis until all waste has been eliminated.</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68580" algn="l" rtl="0">
              <a:lnSpc>
                <a:spcPct val="100000"/>
              </a:lnSpc>
              <a:spcBef>
                <a:spcPts val="900"/>
              </a:spcBef>
              <a:spcAft>
                <a:spcPts val="0"/>
              </a:spcAft>
              <a:buSzPts val="18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194" name="Google Shape;194;p21" descr="The 5 Basic Lean Principles"/>
          <p:cNvPicPr preferRelativeResize="0"/>
          <p:nvPr/>
        </p:nvPicPr>
        <p:blipFill rotWithShape="1">
          <a:blip r:embed="rId1"/>
          <a:srcRect/>
          <a:stretch>
            <a:fillRect/>
          </a:stretch>
        </p:blipFill>
        <p:spPr>
          <a:xfrm>
            <a:off x="2068595" y="4134486"/>
            <a:ext cx="4027405" cy="2326946"/>
          </a:xfrm>
          <a:prstGeom prst="rect">
            <a:avLst/>
          </a:prstGeom>
          <a:noFill/>
          <a:ln>
            <a:noFill/>
          </a:ln>
        </p:spPr>
      </p:pic>
    </p:spTree>
  </p:cSld>
  <p:clrMapOvr>
    <a:masterClrMapping/>
  </p:clrMapOvr>
</p:sld>
</file>

<file path=ppt/theme/theme1.xml><?xml version="1.0" encoding="utf-8"?>
<a:theme xmlns:a="http://schemas.openxmlformats.org/drawingml/2006/main" name="Savon">
  <a:themeElements>
    <a:clrScheme name="Savon">
      <a:dk1>
        <a:srgbClr val="000000"/>
      </a:dk1>
      <a:lt1>
        <a:srgbClr val="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13406</Words>
  <Application>WPS Presentation</Application>
  <PresentationFormat/>
  <Paragraphs>406</Paragraphs>
  <Slides>50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50</vt:i4>
      </vt:variant>
    </vt:vector>
  </HeadingPairs>
  <TitlesOfParts>
    <vt:vector size="63" baseType="lpstr">
      <vt:lpstr>Arial</vt:lpstr>
      <vt:lpstr>SimSun</vt:lpstr>
      <vt:lpstr>Wingdings</vt:lpstr>
      <vt:lpstr>Arial</vt:lpstr>
      <vt:lpstr>Century Gothic</vt:lpstr>
      <vt:lpstr>Garamond</vt:lpstr>
      <vt:lpstr>Times New Roman</vt:lpstr>
      <vt:lpstr>Noto Sans Symbols</vt:lpstr>
      <vt:lpstr>Segoe Print</vt:lpstr>
      <vt:lpstr>Microsoft YaHei</vt:lpstr>
      <vt:lpstr>Arial Unicode MS</vt:lpstr>
      <vt:lpstr>Calibri</vt:lpstr>
      <vt:lpstr>Savon</vt:lpstr>
      <vt:lpstr>BUSINESS PROCESS ENGINEERING </vt:lpstr>
      <vt:lpstr>Content</vt:lpstr>
      <vt:lpstr>What is Business Process Improvement?</vt:lpstr>
      <vt:lpstr>Business Process Improvement Steps</vt:lpstr>
      <vt:lpstr>WHAT DOES BUSINESS PROCESS IMPROVEMENT LOOK LIKE FOR YOU?</vt:lpstr>
      <vt:lpstr>BPI Methodologies</vt:lpstr>
      <vt:lpstr>BPI Methodologies</vt:lpstr>
      <vt:lpstr>Lean Management</vt:lpstr>
      <vt:lpstr>Lean Principles</vt:lpstr>
      <vt:lpstr>The Plan, Do, Check, Act methodology</vt:lpstr>
      <vt:lpstr>Identify the value </vt:lpstr>
      <vt:lpstr>3M Waste are: </vt:lpstr>
      <vt:lpstr>The Three waste Aspects</vt:lpstr>
      <vt:lpstr>PowerPoint 演示文稿</vt:lpstr>
      <vt:lpstr>MUDA means Waste </vt:lpstr>
      <vt:lpstr>Seven types of Muda or 7 types of Waste are:</vt:lpstr>
      <vt:lpstr>Example</vt:lpstr>
      <vt:lpstr>Map the value stream </vt:lpstr>
      <vt:lpstr>Value stream mapping </vt:lpstr>
      <vt:lpstr>Create flow</vt:lpstr>
      <vt:lpstr>Create Pull System</vt:lpstr>
      <vt:lpstr>Example -01 </vt:lpstr>
      <vt:lpstr>Example 02 </vt:lpstr>
      <vt:lpstr>Example</vt:lpstr>
      <vt:lpstr>Six Sigma</vt:lpstr>
      <vt:lpstr>Six Sigma</vt:lpstr>
      <vt:lpstr>Six Sigma’s Approach to Problem Solving</vt:lpstr>
      <vt:lpstr>Six sigma aims reduce</vt:lpstr>
      <vt:lpstr>Six Sigma</vt:lpstr>
      <vt:lpstr>Six sigma </vt:lpstr>
      <vt:lpstr>Six sigma Methodology</vt:lpstr>
      <vt:lpstr>DMAIC</vt:lpstr>
      <vt:lpstr>DMAIC</vt:lpstr>
      <vt:lpstr>DMAIC</vt:lpstr>
      <vt:lpstr>DMAIC</vt:lpstr>
      <vt:lpstr>DMAIC</vt:lpstr>
      <vt:lpstr>DMADV</vt:lpstr>
      <vt:lpstr>What if  (lean + 6 sigma)</vt:lpstr>
      <vt:lpstr>PowerPoint 演示文稿</vt:lpstr>
      <vt:lpstr>Lean Six sigma</vt:lpstr>
      <vt:lpstr>Let's Consider </vt:lpstr>
      <vt:lpstr>Lean Six sigma</vt:lpstr>
      <vt:lpstr>Lean Six sigma</vt:lpstr>
      <vt:lpstr>What Are the Lean Six Sigma Techniques? </vt:lpstr>
      <vt:lpstr>5s of lean</vt:lpstr>
      <vt:lpstr>TQM</vt:lpstr>
      <vt:lpstr>Total Quality Management Tools</vt:lpstr>
      <vt:lpstr>PowerPoint 演示文稿</vt:lpstr>
      <vt:lpstr>Major roadblocks that can influence a company’s work processes negatively:</vt:lpstr>
      <vt:lpstr>Assignment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PROCESS ENGINEERING </dc:title>
  <dc:creator/>
  <cp:lastModifiedBy>Syed Hassan</cp:lastModifiedBy>
  <cp:revision>5</cp:revision>
  <dcterms:created xsi:type="dcterms:W3CDTF">2023-05-04T14:24:00Z</dcterms:created>
  <dcterms:modified xsi:type="dcterms:W3CDTF">2023-05-20T09:10:07Z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4E69E140D05D499893809199E6EC0A23</vt:lpwstr>
  </property>
  <property fmtid="{D5CDD505-2E9C-101B-9397-08002B2CF9AE}" pid="3" name="KSOProductBuildVer">
    <vt:lpwstr>1033-11.2.0.11537</vt:lpwstr>
  </property>
</Properties>
</file>